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9" r:id="rId3"/>
    <p:sldId id="288" r:id="rId4"/>
    <p:sldId id="267" r:id="rId5"/>
    <p:sldId id="289" r:id="rId6"/>
    <p:sldId id="290" r:id="rId7"/>
    <p:sldId id="310" r:id="rId8"/>
    <p:sldId id="291" r:id="rId9"/>
    <p:sldId id="311" r:id="rId10"/>
    <p:sldId id="292" r:id="rId11"/>
    <p:sldId id="312" r:id="rId12"/>
    <p:sldId id="293" r:id="rId13"/>
    <p:sldId id="313" r:id="rId14"/>
    <p:sldId id="294" r:id="rId15"/>
    <p:sldId id="295" r:id="rId16"/>
    <p:sldId id="314" r:id="rId17"/>
    <p:sldId id="296" r:id="rId18"/>
    <p:sldId id="315" r:id="rId19"/>
    <p:sldId id="297" r:id="rId20"/>
    <p:sldId id="316" r:id="rId21"/>
    <p:sldId id="317" r:id="rId22"/>
    <p:sldId id="298" r:id="rId23"/>
    <p:sldId id="299" r:id="rId24"/>
    <p:sldId id="300" r:id="rId25"/>
    <p:sldId id="318" r:id="rId26"/>
    <p:sldId id="301" r:id="rId27"/>
    <p:sldId id="319" r:id="rId28"/>
    <p:sldId id="302" r:id="rId29"/>
    <p:sldId id="320" r:id="rId30"/>
    <p:sldId id="303" r:id="rId31"/>
    <p:sldId id="321" r:id="rId32"/>
    <p:sldId id="304" r:id="rId33"/>
    <p:sldId id="305" r:id="rId34"/>
    <p:sldId id="322" r:id="rId35"/>
    <p:sldId id="306" r:id="rId36"/>
    <p:sldId id="323" r:id="rId37"/>
    <p:sldId id="307" r:id="rId38"/>
    <p:sldId id="308" r:id="rId39"/>
  </p:sldIdLst>
  <p:sldSz cx="12192000" cy="6858000"/>
  <p:notesSz cx="6797675" cy="992505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7C345-D1ED-4F1D-A472-8D44D72E648D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9BCF3-C281-4FD7-83D7-CCA2D46F9C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59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4DBA6-E6B4-4428-BC51-31B65929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368D0D-4F34-472F-8D40-34C974716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FA735A-D034-46CC-AA9A-14FE319F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FBA74-C397-43BC-8175-E17803B2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6820B-FF0F-41E0-B038-57645535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05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04B7-374C-4E34-BFE4-CE09BF467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B5BE7-CA6D-4B74-8800-600DC7E1B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98E601-56B6-4F1B-9E96-77840802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CFAF4-4C1C-4E95-B682-BC8508A2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E467A-A53F-4EA5-B8EA-762CF1A1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22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0560F9-CED7-4765-8545-6C8241139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3B4718-5612-4EE3-A740-F79500B08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B0BB-6326-41DF-92F7-143E43A2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DBDEF-95A1-43F7-9886-9285D697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F9EC94-F61C-474A-A8F3-393C0574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49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D9D66-40B4-4B79-AB98-9C4BA318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7284BB-2C46-4151-9839-D262E9724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75CA5-A1F7-4A99-B07B-41CF7CE0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E924A2-DCFE-4432-A7DB-E3C83DD2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84A6C-DFB5-490C-BD11-9D80BB0D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105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89EF4-69EE-45F1-BFB0-2533F674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413457-578A-49DA-BA84-5E3B46812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711576-968C-4658-A947-0FB43AE0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C49F36-4F40-407C-B0CF-FB73B7B5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DC40CB-6490-4D6D-9421-8E61D7B0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645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BA636-3A9A-4F31-B6F7-7FBEE99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71F8E-8B6D-4E79-A57D-DE6DB394B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842DF-1FA9-4197-A754-0404FEC3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3EB04E-AC22-4444-B26F-35D1E09E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843755-9617-462B-A23E-5A2B94C3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3714EA-75CF-48B5-885B-BAD52EA0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908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21003-080A-490D-BC46-A99199B2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F46BD5-7402-446F-B94E-D8912F050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3C86DB-2192-4593-8901-D8FE36984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D77E95-879D-4092-BEBD-76DC7CA6F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B8E16A-F691-4F34-9DFE-F32C7D698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41806-472F-4F4E-8CA3-AF65D224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76ABD1-2CDB-4C39-8058-3DAC7468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34EC29-5DDF-45E9-B52A-CDADB368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85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C731C-B1A9-4C9E-A156-F8F2F9BE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B60C89-626B-4878-AA06-F3FCD723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2EDEAD-7232-40BF-B947-46CD891F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474559-3F6A-4C5A-9E5F-D0A3A4D2A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47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E317CDD-522B-400E-AB82-C7C2F7BD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BD5508-321A-4543-9602-B44D85C0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25B28E-5732-4095-A2E7-5724E89B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141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FF942-BBE4-41A1-86F4-7B627AC9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FFA82-7F7C-4C1E-9F15-4A2EF201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53020C-C90A-4C02-A0FE-D63CD88C9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E05369-915D-4638-8576-81F1FF19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D87C0-38A5-40BD-8BD6-62AD3318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D1D00B-2C71-4729-B8A4-10D086C0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897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4A283-4C7F-4B69-9F52-AC76F2CE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7F8B7C-45BA-4CB6-BE0F-87328C392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AB3D69-0966-4A8A-BE19-B191AC123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4C3801-EABF-4769-B5F9-F16B0763E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0AC9E8-2E63-4AE1-A70E-CB31A57C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5A8799-DF4B-4E0E-A596-C72530AC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802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49921-CBBD-4CDC-BF98-149A951C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9A7665-0C5B-4E07-B044-34560415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BEF85-9BE5-4D74-ADC6-9BC269C74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306C7-CD6F-4121-A5C5-AC9F76FE540B}" type="datetimeFigureOut">
              <a:rPr lang="ru-UA" smtClean="0"/>
              <a:t>13.04.2022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3E8A5E-4E56-4D52-8F1E-1BE3EE3AE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C5E2AB-6960-4BB1-A323-A9CF3C759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81386-2BF4-4DA1-88EB-06A87CB2E4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831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g"/><Relationship Id="rId7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jpeg"/><Relationship Id="rId7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g"/><Relationship Id="rId7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jpeg"/><Relationship Id="rId7" Type="http://schemas.openxmlformats.org/officeDocument/2006/relationships/image" Target="../media/image7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4.jpeg"/><Relationship Id="rId7" Type="http://schemas.openxmlformats.org/officeDocument/2006/relationships/image" Target="../media/image8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5.png"/><Relationship Id="rId10" Type="http://schemas.openxmlformats.org/officeDocument/2006/relationships/image" Target="../media/image11.jpg"/><Relationship Id="rId4" Type="http://schemas.openxmlformats.org/officeDocument/2006/relationships/image" Target="../media/image4.jpe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.jpeg"/><Relationship Id="rId7" Type="http://schemas.openxmlformats.org/officeDocument/2006/relationships/image" Target="../media/image10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4.jpeg"/><Relationship Id="rId7" Type="http://schemas.openxmlformats.org/officeDocument/2006/relationships/image" Target="../media/image1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5.png"/><Relationship Id="rId9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2.jpg"/><Relationship Id="rId10" Type="http://schemas.openxmlformats.org/officeDocument/2006/relationships/image" Target="../media/image19.jpg"/><Relationship Id="rId4" Type="http://schemas.openxmlformats.org/officeDocument/2006/relationships/image" Target="../media/image14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.jp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2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jpeg"/><Relationship Id="rId5" Type="http://schemas.openxmlformats.org/officeDocument/2006/relationships/image" Target="../media/image4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2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2F536-3DD7-44CB-8F57-C43BE529D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42" y="132378"/>
            <a:ext cx="2924175" cy="27717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B0B722-CD28-4B78-9A51-C3AC2A27E610}"/>
              </a:ext>
            </a:extLst>
          </p:cNvPr>
          <p:cNvSpPr/>
          <p:nvPr/>
        </p:nvSpPr>
        <p:spPr>
          <a:xfrm>
            <a:off x="566101" y="3038419"/>
            <a:ext cx="8546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C00000"/>
                </a:solidFill>
                <a:latin typeface="Red Ring Bold" panose="020B0704020202020204" pitchFamily="34" charset="0"/>
              </a:rPr>
              <a:t>Покровської територіальної громади</a:t>
            </a:r>
          </a:p>
          <a:p>
            <a:pPr algn="ctr"/>
            <a:r>
              <a:rPr lang="uk-UA" sz="3600" dirty="0">
                <a:solidFill>
                  <a:srgbClr val="C00000"/>
                </a:solidFill>
                <a:latin typeface="Red Ring Bold" panose="020B0704020202020204" pitchFamily="34" charset="0"/>
              </a:rPr>
              <a:t> на 2017-2025 роки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23B31A-5485-4815-AC8B-2B3082115001}"/>
              </a:ext>
            </a:extLst>
          </p:cNvPr>
          <p:cNvSpPr/>
          <p:nvPr/>
        </p:nvSpPr>
        <p:spPr>
          <a:xfrm>
            <a:off x="7760292" y="3953848"/>
            <a:ext cx="42767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dirty="0">
                <a:latin typeface="Red Ring Bold" panose="020B0704020202020204" pitchFamily="34" charset="0"/>
              </a:rPr>
              <a:t>Внесення змін </a:t>
            </a:r>
          </a:p>
          <a:p>
            <a:pPr algn="ctr"/>
            <a:r>
              <a:rPr lang="uk-UA" sz="2500" dirty="0">
                <a:latin typeface="Red Ring Bold" panose="020B0704020202020204" pitchFamily="34" charset="0"/>
              </a:rPr>
              <a:t>на період  </a:t>
            </a:r>
          </a:p>
          <a:p>
            <a:pPr algn="ctr"/>
            <a:r>
              <a:rPr lang="uk-UA" sz="2500" dirty="0">
                <a:latin typeface="Red Ring Bold" panose="020B0704020202020204" pitchFamily="34" charset="0"/>
              </a:rPr>
              <a:t>з 2022 року по 2024 рік</a:t>
            </a:r>
          </a:p>
        </p:txBody>
      </p:sp>
      <p:pic>
        <p:nvPicPr>
          <p:cNvPr id="2" name="Picture 2" descr="Стратегія розвитку міста">
            <a:extLst>
              <a:ext uri="{FF2B5EF4-FFF2-40B4-BE49-F238E27FC236}">
                <a16:creationId xmlns:a16="http://schemas.microsoft.com/office/drawing/2014/main" id="{BFD01509-452C-4889-9A3D-29120839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70" y="4337387"/>
            <a:ext cx="3552826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57199" y="745121"/>
            <a:ext cx="85467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0" dirty="0">
                <a:solidFill>
                  <a:srgbClr val="C00000"/>
                </a:solidFill>
                <a:latin typeface="Red Ring Bold" panose="020B0704020202020204" pitchFamily="34" charset="0"/>
              </a:rPr>
              <a:t>СТРАТЕГІЯ РОЗВИТКУ</a:t>
            </a: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08019" y="179316"/>
            <a:ext cx="5245100" cy="5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02018" y="1043924"/>
            <a:ext cx="11401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1.3. Підтримка неаграрних видів економічної діяльності, в тому числі багатоаспектного туризму, який спирається на місцевий потенціал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614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402018" y="2351580"/>
            <a:ext cx="81200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1.3.1 Підвищення кваліфікації потенційних </a:t>
            </a:r>
            <a:endParaRPr lang="en-US" sz="2500" b="1" dirty="0"/>
          </a:p>
          <a:p>
            <a:r>
              <a:rPr lang="uk-UA" sz="2500" b="1" dirty="0"/>
              <a:t>організаторів туристичної діяльності на селі 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402017" y="4366186"/>
            <a:ext cx="70151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1.3.2 Сприяння розвитку «зеленого» та інших видів багатоаспектного туризму</a:t>
            </a:r>
            <a:endParaRPr lang="ru-UA" sz="2500" b="1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C9B4303-654D-4B15-9BF0-E051ED114424}"/>
              </a:ext>
            </a:extLst>
          </p:cNvPr>
          <p:cNvGrpSpPr/>
          <p:nvPr/>
        </p:nvGrpSpPr>
        <p:grpSpPr>
          <a:xfrm>
            <a:off x="6969059" y="4220870"/>
            <a:ext cx="4941003" cy="1474976"/>
            <a:chOff x="6780691" y="3042441"/>
            <a:chExt cx="5020858" cy="167869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4F888E0-C835-429E-B7F3-FCA77D189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308" r="30377" b="33710"/>
            <a:stretch/>
          </p:blipFill>
          <p:spPr>
            <a:xfrm>
              <a:off x="6780691" y="3042441"/>
              <a:ext cx="3247496" cy="1678690"/>
            </a:xfrm>
            <a:prstGeom prst="rect">
              <a:avLst/>
            </a:prstGeom>
          </p:spPr>
        </p:pic>
        <p:pic>
          <p:nvPicPr>
            <p:cNvPr id="3076" name="Picture 4" descr="Сувенірна продукція">
              <a:extLst>
                <a:ext uri="{FF2B5EF4-FFF2-40B4-BE49-F238E27FC236}">
                  <a16:creationId xmlns:a16="http://schemas.microsoft.com/office/drawing/2014/main" id="{3390F636-4588-4C41-BFEB-C9CA5FE04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325" y="3118839"/>
              <a:ext cx="2562224" cy="160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1F58A9-4F64-45FF-8F22-E0278E904353}"/>
              </a:ext>
            </a:extLst>
          </p:cNvPr>
          <p:cNvGrpSpPr/>
          <p:nvPr/>
        </p:nvGrpSpPr>
        <p:grpSpPr>
          <a:xfrm>
            <a:off x="6610005" y="2079616"/>
            <a:ext cx="5447908" cy="1192888"/>
            <a:chOff x="6453334" y="1925632"/>
            <a:chExt cx="5447908" cy="1192888"/>
          </a:xfrm>
        </p:grpSpPr>
        <p:pic>
          <p:nvPicPr>
            <p:cNvPr id="3074" name="Picture 2" descr="Курси по туризму |Поїхали з нами Львів">
              <a:extLst>
                <a:ext uri="{FF2B5EF4-FFF2-40B4-BE49-F238E27FC236}">
                  <a16:creationId xmlns:a16="http://schemas.microsoft.com/office/drawing/2014/main" id="{2E4FCADA-5DA6-4E68-9582-CD361D6BE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334" y="1925632"/>
              <a:ext cx="1858367" cy="111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Tienda de campaña en el bosque, familia en la ilustración de la naturaleza  de verano. actividad">
              <a:extLst>
                <a:ext uri="{FF2B5EF4-FFF2-40B4-BE49-F238E27FC236}">
                  <a16:creationId xmlns:a16="http://schemas.microsoft.com/office/drawing/2014/main" id="{32AA724D-D658-4F1E-8813-B186117F06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3" t="25590" b="11904"/>
            <a:stretch/>
          </p:blipFill>
          <p:spPr bwMode="auto">
            <a:xfrm>
              <a:off x="8639058" y="1938190"/>
              <a:ext cx="3262184" cy="1180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Стрелка: вправо 2">
              <a:extLst>
                <a:ext uri="{FF2B5EF4-FFF2-40B4-BE49-F238E27FC236}">
                  <a16:creationId xmlns:a16="http://schemas.microsoft.com/office/drawing/2014/main" id="{DA0C2D82-983B-4FE1-ACB4-A8696A846657}"/>
                </a:ext>
              </a:extLst>
            </p:cNvPr>
            <p:cNvSpPr/>
            <p:nvPr/>
          </p:nvSpPr>
          <p:spPr>
            <a:xfrm>
              <a:off x="8131946" y="2351580"/>
              <a:ext cx="390134" cy="3515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68391C-767C-471F-8F6B-9B1647628A8F}"/>
              </a:ext>
            </a:extLst>
          </p:cNvPr>
          <p:cNvSpPr/>
          <p:nvPr/>
        </p:nvSpPr>
        <p:spPr>
          <a:xfrm>
            <a:off x="402017" y="3202691"/>
            <a:ext cx="10393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Здійснено навчання в різних програмах група мешканців та мешканок, які володіють кваліфікаціями для ініціювання, реалізації та підтримки різних ініціатив у сфері багатоаспектного туризму, гостинності зелених садиб та </a:t>
            </a:r>
            <a:r>
              <a:rPr lang="uk-UA" sz="2000" dirty="0" err="1"/>
              <a:t>агротуристичних</a:t>
            </a:r>
            <a:r>
              <a:rPr lang="uk-UA" sz="2000" dirty="0"/>
              <a:t> осередків громади</a:t>
            </a:r>
            <a:endParaRPr lang="ru-UA" sz="2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59E6599-80E0-4F86-BF8E-B7201C67926A}"/>
              </a:ext>
            </a:extLst>
          </p:cNvPr>
          <p:cNvSpPr/>
          <p:nvPr/>
        </p:nvSpPr>
        <p:spPr>
          <a:xfrm>
            <a:off x="402017" y="5106190"/>
            <a:ext cx="6784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Розроблення та затвердження програми розвитку «зеленого» та інших видів багатоаспектного туризму. </a:t>
            </a:r>
            <a:endParaRPr lang="ru-UA" sz="20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C94BD84-A86F-49D2-8707-8AAFC2C2246A}"/>
              </a:ext>
            </a:extLst>
          </p:cNvPr>
          <p:cNvSpPr/>
          <p:nvPr/>
        </p:nvSpPr>
        <p:spPr>
          <a:xfrm>
            <a:off x="402017" y="5684909"/>
            <a:ext cx="11508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Виготовлення сувенірної та рекламної продукції, що анонсується, просувається у  мережі інтернет. Офіційний сайт громади має посилання на наповнений та оновлений сайт туристично-інформаційного центру (ТІЦ).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995962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02018" y="1043924"/>
            <a:ext cx="11401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1.3. Підтримка неаграрних видів економічної діяльності, в тому числі багатоаспектного туризму, який спирається на місцевий потенціал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614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280620" y="2446247"/>
            <a:ext cx="70151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1.3.3 Створення нових пропозицій туризму та відпочинку в Покровській громаді</a:t>
            </a:r>
            <a:endParaRPr lang="ru-UA" sz="25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313930" y="4739883"/>
            <a:ext cx="701516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1.3.4 Розвиток інфраструктури гостинності</a:t>
            </a:r>
            <a:endParaRPr lang="ru-UA" sz="2500" b="1" dirty="0"/>
          </a:p>
        </p:txBody>
      </p:sp>
      <p:pic>
        <p:nvPicPr>
          <p:cNvPr id="3086" name="Picture 14" descr="Туристический маршрут карты векторные иллюстрации. Клипарт Изображение">
            <a:extLst>
              <a:ext uri="{FF2B5EF4-FFF2-40B4-BE49-F238E27FC236}">
                <a16:creationId xmlns:a16="http://schemas.microsoft.com/office/drawing/2014/main" id="{ED86440D-6583-4F85-BD20-7F952DC6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61472"/>
            <a:ext cx="4221516" cy="24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367A9B-3B72-4927-9CF5-082C905A21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99" t="20194" r="3298" b="42524"/>
          <a:stretch/>
        </p:blipFill>
        <p:spPr>
          <a:xfrm>
            <a:off x="8329455" y="4332716"/>
            <a:ext cx="2878200" cy="201170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F2B47DB-338A-4997-AD9A-02FDDA04A7BD}"/>
              </a:ext>
            </a:extLst>
          </p:cNvPr>
          <p:cNvSpPr/>
          <p:nvPr/>
        </p:nvSpPr>
        <p:spPr>
          <a:xfrm>
            <a:off x="280619" y="3204497"/>
            <a:ext cx="6981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Розроблення нових туристичних продуктів (описи піших та велосипедних маршрутів, програм туристичних подій, концепції занять для різних вікових груп та родин)</a:t>
            </a:r>
            <a:endParaRPr lang="ru-UA" sz="2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0FFD16-F6C3-4959-B17F-D4EAE56E6882}"/>
              </a:ext>
            </a:extLst>
          </p:cNvPr>
          <p:cNvSpPr/>
          <p:nvPr/>
        </p:nvSpPr>
        <p:spPr>
          <a:xfrm>
            <a:off x="313930" y="5165823"/>
            <a:ext cx="7172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Створення нових «зелені садиби» у Катеринівському та Орлівському старостинських округах. Здійснення інформування, анонсування  «зелених садиб» у мережі інтернет.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974767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Енергоефективність - Українська Галицька Партія">
            <a:extLst>
              <a:ext uri="{FF2B5EF4-FFF2-40B4-BE49-F238E27FC236}">
                <a16:creationId xmlns:a16="http://schemas.microsoft.com/office/drawing/2014/main" id="{17260726-4DCD-4DFD-9ED7-1E6FCAAA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95" y="4761906"/>
            <a:ext cx="4325547" cy="19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2.1. Створення системи управління надання житлово-комунальних послуг, розвитком інженерної інфраструктури та енергозбереженням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80620" y="2331431"/>
            <a:ext cx="75917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2.1.1 Розвиток  та  осучаснення  багатофункціонального комунального підприємства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55849" y="4562636"/>
            <a:ext cx="83079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2.1.2 Заходи з енергозбереження в організаціях, установах та підприємствах комунальної форми власності</a:t>
            </a:r>
            <a:endParaRPr lang="ru-UA" sz="25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222C2E-9AA5-43C9-9A02-E935C5318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98" t="19547" r="4045" b="55858"/>
          <a:stretch/>
        </p:blipFill>
        <p:spPr>
          <a:xfrm>
            <a:off x="8124610" y="1809877"/>
            <a:ext cx="2715136" cy="124976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8CE64D9-D4DD-4525-87D5-D11033A51792}"/>
              </a:ext>
            </a:extLst>
          </p:cNvPr>
          <p:cNvSpPr/>
          <p:nvPr/>
        </p:nvSpPr>
        <p:spPr>
          <a:xfrm>
            <a:off x="313930" y="3036395"/>
            <a:ext cx="698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Збільшення кількість  послуг, що може надавати багатофункціональне комунальне підприємство та розповсюджено  послуги на  населені пункти громади, покращення матеріально-технічної бази підприємства.</a:t>
            </a:r>
            <a:endParaRPr lang="ru-UA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C059D6-BA9E-4A6F-9E20-8C305A934438}"/>
              </a:ext>
            </a:extLst>
          </p:cNvPr>
          <p:cNvSpPr/>
          <p:nvPr/>
        </p:nvSpPr>
        <p:spPr>
          <a:xfrm>
            <a:off x="280620" y="5348793"/>
            <a:ext cx="6981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Удосконалення системи енергоменеджменту. Реалізувати енергоефективні заходи в організаціях, установах та підприємствах комунальної форми власності (утеплення стін, перекриття, капітальний ремонт системи опалення тощо)</a:t>
            </a:r>
            <a:endParaRPr lang="ru-UA" sz="20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5F7C022-ACC6-49D9-BAD4-435F66C4BA3C}"/>
              </a:ext>
            </a:extLst>
          </p:cNvPr>
          <p:cNvGrpSpPr/>
          <p:nvPr/>
        </p:nvGrpSpPr>
        <p:grpSpPr>
          <a:xfrm>
            <a:off x="7509085" y="2999731"/>
            <a:ext cx="4396491" cy="1740451"/>
            <a:chOff x="7509085" y="2999731"/>
            <a:chExt cx="4396491" cy="1740451"/>
          </a:xfrm>
        </p:grpSpPr>
        <p:pic>
          <p:nvPicPr>
            <p:cNvPr id="1026" name="Picture 2" descr="Очистные сооружения от 0,8 до 8,0 м.куб/сутки - ціна, технології">
              <a:extLst>
                <a:ext uri="{FF2B5EF4-FFF2-40B4-BE49-F238E27FC236}">
                  <a16:creationId xmlns:a16="http://schemas.microsoft.com/office/drawing/2014/main" id="{0B49B18B-3C1C-4589-9BB1-A0C3D8B3A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0" t="9093" r="18740"/>
            <a:stretch/>
          </p:blipFill>
          <p:spPr bwMode="auto">
            <a:xfrm>
              <a:off x="7509085" y="2999731"/>
              <a:ext cx="1314450" cy="1740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Правильное хранение бутилированной воды">
              <a:extLst>
                <a:ext uri="{FF2B5EF4-FFF2-40B4-BE49-F238E27FC236}">
                  <a16:creationId xmlns:a16="http://schemas.microsoft.com/office/drawing/2014/main" id="{E06A6CA8-FFE5-4276-8C6C-CE40FA17EE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98"/>
            <a:stretch/>
          </p:blipFill>
          <p:spPr bwMode="auto">
            <a:xfrm>
              <a:off x="9515475" y="3081362"/>
              <a:ext cx="2390101" cy="153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Стрелка: вправо 1">
              <a:extLst>
                <a:ext uri="{FF2B5EF4-FFF2-40B4-BE49-F238E27FC236}">
                  <a16:creationId xmlns:a16="http://schemas.microsoft.com/office/drawing/2014/main" id="{AD48029E-79E3-4852-8C5C-103FEA3BFC1E}"/>
                </a:ext>
              </a:extLst>
            </p:cNvPr>
            <p:cNvSpPr/>
            <p:nvPr/>
          </p:nvSpPr>
          <p:spPr>
            <a:xfrm>
              <a:off x="8701083" y="3496657"/>
              <a:ext cx="671512" cy="7022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</p:spTree>
    <p:extLst>
      <p:ext uri="{BB962C8B-B14F-4D97-AF65-F5344CB8AC3E}">
        <p14:creationId xmlns:p14="http://schemas.microsoft.com/office/powerpoint/2010/main" val="124279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2.1. Створення системи управління надання житлово-комунальних послуг, розвитком інженерної інфраструктури та енергозбереженням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194279" y="2408242"/>
            <a:ext cx="660657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2.1.3 Запровадження нових форм управління </a:t>
            </a:r>
          </a:p>
          <a:p>
            <a:r>
              <a:rPr lang="uk-UA" sz="2500" b="1" dirty="0"/>
              <a:t>багатоквартирними будинками, підтримка ініціатив ОСББ</a:t>
            </a:r>
            <a:endParaRPr lang="ru-UA" sz="25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194278" y="4412497"/>
            <a:ext cx="74346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2.1.4 Використання альтернативних джерел енергії</a:t>
            </a:r>
            <a:endParaRPr lang="ru-UA" sz="2500" b="1" dirty="0"/>
          </a:p>
        </p:txBody>
      </p:sp>
      <p:pic>
        <p:nvPicPr>
          <p:cNvPr id="4104" name="Picture 8" descr="Льготные условия приобретения продукции SACMA для ОСМД - SACMA">
            <a:extLst>
              <a:ext uri="{FF2B5EF4-FFF2-40B4-BE49-F238E27FC236}">
                <a16:creationId xmlns:a16="http://schemas.microsoft.com/office/drawing/2014/main" id="{64993E1F-0C3D-4DB7-A498-51B7D5AB1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b="24994"/>
          <a:stretch/>
        </p:blipFill>
        <p:spPr bwMode="auto">
          <a:xfrm>
            <a:off x="6995129" y="2115854"/>
            <a:ext cx="4747155" cy="16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Альтернативні джерела енергії: векторна графіка, зображення, Альтернативні  джерела енергії малюнки | Скачати з Depositphotos®">
            <a:extLst>
              <a:ext uri="{FF2B5EF4-FFF2-40B4-BE49-F238E27FC236}">
                <a16:creationId xmlns:a16="http://schemas.microsoft.com/office/drawing/2014/main" id="{7863269F-237B-44D6-83F8-E11A5D552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7" b="23533"/>
          <a:stretch/>
        </p:blipFill>
        <p:spPr bwMode="auto">
          <a:xfrm>
            <a:off x="7024158" y="4879740"/>
            <a:ext cx="4973563" cy="12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D83BF22-E3F4-4F8C-9EA4-E140BCB68C51}"/>
              </a:ext>
            </a:extLst>
          </p:cNvPr>
          <p:cNvSpPr/>
          <p:nvPr/>
        </p:nvSpPr>
        <p:spPr>
          <a:xfrm>
            <a:off x="194278" y="3567887"/>
            <a:ext cx="6981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Розробити Програму сприяння створенню ОСББ у поєднанні зі створенням щонайменше 2 ОСББ </a:t>
            </a:r>
            <a:endParaRPr lang="ru-UA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EE3CE3D-AC04-4634-87C8-D1E84FDE7D5B}"/>
              </a:ext>
            </a:extLst>
          </p:cNvPr>
          <p:cNvSpPr/>
          <p:nvPr/>
        </p:nvSpPr>
        <p:spPr>
          <a:xfrm>
            <a:off x="194278" y="4889551"/>
            <a:ext cx="6981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Сформувати Перелік земельних ділянок та майна, придатних для розміщення обладнання відновної </a:t>
            </a:r>
            <a:r>
              <a:rPr lang="uk-UA" sz="2000" dirty="0" err="1"/>
              <a:t>енергогенерації</a:t>
            </a:r>
            <a:r>
              <a:rPr lang="uk-UA" sz="2000" dirty="0"/>
              <a:t> як складова Карти інвестиційних можливостей (завдання 1.1.1.)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733387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2.2. Захист водних ресурсів та забезпечення мешканців </a:t>
            </a:r>
          </a:p>
          <a:p>
            <a:pPr algn="ctr"/>
            <a:r>
              <a:rPr lang="uk-UA" sz="2500" b="1" dirty="0">
                <a:solidFill>
                  <a:srgbClr val="C00000"/>
                </a:solidFill>
              </a:rPr>
              <a:t>якісною питною водою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80619" y="2331431"/>
            <a:ext cx="84383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2.2.1 Заходи із відновлення та будівництва водогонів та каналізаційних мереж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23859" y="3966343"/>
            <a:ext cx="95773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2.2.2 Моніторинг стану джерел питної води на території громади</a:t>
            </a:r>
            <a:endParaRPr lang="ru-UA" sz="25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194279" y="4954058"/>
            <a:ext cx="71238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2.2.3 Заходи із захисту штучних водойм (ставків) на території Покровської селищної ради</a:t>
            </a:r>
            <a:endParaRPr lang="ru-UA" sz="2500" b="1" dirty="0"/>
          </a:p>
        </p:txBody>
      </p:sp>
      <p:pic>
        <p:nvPicPr>
          <p:cNvPr id="5122" name="Picture 2" descr="proektiruem-vodovod">
            <a:extLst>
              <a:ext uri="{FF2B5EF4-FFF2-40B4-BE49-F238E27FC236}">
                <a16:creationId xmlns:a16="http://schemas.microsoft.com/office/drawing/2014/main" id="{F6DF8DAB-9E6B-435B-BFFB-EC03B6BC1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 bwMode="auto">
          <a:xfrm>
            <a:off x="8756209" y="1738559"/>
            <a:ext cx="3288807" cy="19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наліз води">
            <a:extLst>
              <a:ext uri="{FF2B5EF4-FFF2-40B4-BE49-F238E27FC236}">
                <a16:creationId xmlns:a16="http://schemas.microsoft.com/office/drawing/2014/main" id="{FE6B9DCF-1B23-4B68-B41F-7C2581DB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34" y="3420202"/>
            <a:ext cx="2008872" cy="150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0EED469-0035-43A5-AA63-2AB2EB34D531}"/>
              </a:ext>
            </a:extLst>
          </p:cNvPr>
          <p:cNvGrpSpPr/>
          <p:nvPr/>
        </p:nvGrpSpPr>
        <p:grpSpPr>
          <a:xfrm>
            <a:off x="7893346" y="5237752"/>
            <a:ext cx="4104375" cy="1273813"/>
            <a:chOff x="6303941" y="4698367"/>
            <a:chExt cx="5013818" cy="1675250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5B197D4-91FC-40EE-9FDF-18468AEE0D10}"/>
                </a:ext>
              </a:extLst>
            </p:cNvPr>
            <p:cNvGrpSpPr/>
            <p:nvPr/>
          </p:nvGrpSpPr>
          <p:grpSpPr>
            <a:xfrm>
              <a:off x="6303941" y="4698367"/>
              <a:ext cx="3467008" cy="1625529"/>
              <a:chOff x="4810831" y="4638768"/>
              <a:chExt cx="4613094" cy="2225337"/>
            </a:xfrm>
          </p:grpSpPr>
          <p:pic>
            <p:nvPicPr>
              <p:cNvPr id="24" name="Picture 8" descr="Ліцензовані стокові вектори Bedelen">
                <a:extLst>
                  <a:ext uri="{FF2B5EF4-FFF2-40B4-BE49-F238E27FC236}">
                    <a16:creationId xmlns:a16="http://schemas.microsoft.com/office/drawing/2014/main" id="{7A8B1149-5370-4BE3-8A72-1DCDF5F70F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98117" flipH="1">
                <a:off x="4810831" y="5266613"/>
                <a:ext cx="1597492" cy="1597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Ліцензовані стокові вектори Bedelen">
                <a:extLst>
                  <a:ext uri="{FF2B5EF4-FFF2-40B4-BE49-F238E27FC236}">
                    <a16:creationId xmlns:a16="http://schemas.microsoft.com/office/drawing/2014/main" id="{C63F2662-29C6-4BA7-BF2E-46A1B3F8D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1883">
                <a:off x="7826433" y="5253757"/>
                <a:ext cx="1597492" cy="1597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 descr="Идеи на тему «Фоны» (84) | школьные фрески, рамки, школьные темы">
                <a:extLst>
                  <a:ext uri="{FF2B5EF4-FFF2-40B4-BE49-F238E27FC236}">
                    <a16:creationId xmlns:a16="http://schemas.microsoft.com/office/drawing/2014/main" id="{C6A9ADB7-0D65-4895-B8DE-77A9BFA2E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9" t="14920" r="8876" b="11813"/>
              <a:stretch/>
            </p:blipFill>
            <p:spPr bwMode="auto">
              <a:xfrm>
                <a:off x="6002394" y="4638768"/>
                <a:ext cx="2288259" cy="2078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30" name="Picture 10" descr="Вектор Листок Бумаги И Ручку Icon — стоковая векторная графика и другие  изображения на тему Бизнес - iStock">
              <a:extLst>
                <a:ext uri="{FF2B5EF4-FFF2-40B4-BE49-F238E27FC236}">
                  <a16:creationId xmlns:a16="http://schemas.microsoft.com/office/drawing/2014/main" id="{F5C322D2-2A47-4414-8B92-A6CDD0618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326" y="4798184"/>
              <a:ext cx="1575433" cy="157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B569CB1-9601-4560-B040-51917E0BA009}"/>
              </a:ext>
            </a:extLst>
          </p:cNvPr>
          <p:cNvSpPr/>
          <p:nvPr/>
        </p:nvSpPr>
        <p:spPr>
          <a:xfrm>
            <a:off x="224235" y="3062359"/>
            <a:ext cx="89244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Нове будівництво, реконструкція, капітальний ремонт та поточний ремонт мереж водопостачання та водовідведення. Встановлення мобільного пункту очищення та продажу питної води для задоволення потреб мешканців громади</a:t>
            </a:r>
            <a:endParaRPr lang="ru-UA" sz="2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C51696-C1A5-4B95-8B24-1D1E087F58DD}"/>
              </a:ext>
            </a:extLst>
          </p:cNvPr>
          <p:cNvSpPr/>
          <p:nvPr/>
        </p:nvSpPr>
        <p:spPr>
          <a:xfrm>
            <a:off x="223859" y="4311184"/>
            <a:ext cx="8762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Підписати угоду з суб’єктом, який спеціалізується на проведенні аналізів якості питної води. Розробити план та графік моніторингу води. </a:t>
            </a:r>
            <a:endParaRPr lang="ru-UA" sz="20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1E7CBDA-F040-4C1C-8E45-26503B4585E9}"/>
              </a:ext>
            </a:extLst>
          </p:cNvPr>
          <p:cNvSpPr/>
          <p:nvPr/>
        </p:nvSpPr>
        <p:spPr>
          <a:xfrm>
            <a:off x="182576" y="5684040"/>
            <a:ext cx="79717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Розробити та затвердити програму з захисту водних об’єктів. </a:t>
            </a:r>
          </a:p>
          <a:p>
            <a:r>
              <a:rPr lang="uk-UA" sz="2000" dirty="0"/>
              <a:t>Проведення інвентаризації водних об’єктів на території громади.</a:t>
            </a:r>
            <a:endParaRPr lang="ru-UA" sz="2000" dirty="0"/>
          </a:p>
          <a:p>
            <a:r>
              <a:rPr lang="uk-UA" sz="2000" dirty="0"/>
              <a:t>Проведення аукціону з продажу права оренди на водні об’єкти.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89247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іцензування полігонів ТПВ | MCL – професiйнi послуги з менеджменту,  консалтингу та права у сферi екологiї">
            <a:extLst>
              <a:ext uri="{FF2B5EF4-FFF2-40B4-BE49-F238E27FC236}">
                <a16:creationId xmlns:a16="http://schemas.microsoft.com/office/drawing/2014/main" id="{6FCEB283-3A8F-470A-A691-2C5C895D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506" y="4205255"/>
            <a:ext cx="4183149" cy="22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2.3. Вдосконалення процесу управління відходами, </a:t>
            </a:r>
          </a:p>
          <a:p>
            <a:pPr algn="ctr"/>
            <a:r>
              <a:rPr lang="uk-UA" sz="2500" b="1" dirty="0">
                <a:solidFill>
                  <a:srgbClr val="C00000"/>
                </a:solidFill>
              </a:rPr>
              <a:t>благоустрою в громаді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80620" y="2331431"/>
            <a:ext cx="81200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2.3.1 Актуалізація системи управління благоустроєм </a:t>
            </a:r>
          </a:p>
          <a:p>
            <a:r>
              <a:rPr lang="uk-UA" sz="2500" b="1" dirty="0"/>
              <a:t>у громаді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357345" y="4311256"/>
            <a:ext cx="80433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2.3.2 Створення системи та інфраструктури </a:t>
            </a:r>
          </a:p>
          <a:p>
            <a:r>
              <a:rPr lang="uk-UA" sz="2500" b="1" dirty="0"/>
              <a:t>збирання та утилізації ТПВ</a:t>
            </a:r>
            <a:endParaRPr lang="ru-UA" sz="2500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610744A-243E-4602-B47E-FD09340FD30B}"/>
              </a:ext>
            </a:extLst>
          </p:cNvPr>
          <p:cNvGrpSpPr/>
          <p:nvPr/>
        </p:nvGrpSpPr>
        <p:grpSpPr>
          <a:xfrm>
            <a:off x="7672388" y="2464748"/>
            <a:ext cx="4162267" cy="1607190"/>
            <a:chOff x="7842566" y="1944914"/>
            <a:chExt cx="3854056" cy="140180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C0549A1-E77F-4B7A-85E0-C13046DBB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029" t="16311" r="47563" b="40712"/>
            <a:stretch/>
          </p:blipFill>
          <p:spPr>
            <a:xfrm>
              <a:off x="9153788" y="1944914"/>
              <a:ext cx="1067458" cy="140180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C4667C2-9219-48ED-B37C-03281F843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772" t="23560" r="12271" b="40712"/>
            <a:stretch/>
          </p:blipFill>
          <p:spPr>
            <a:xfrm>
              <a:off x="10234795" y="1944914"/>
              <a:ext cx="1461827" cy="14018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48CE459-416A-488B-8C5B-DED227610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205" t="19288" r="4757" b="34239"/>
            <a:stretch/>
          </p:blipFill>
          <p:spPr>
            <a:xfrm>
              <a:off x="7842566" y="1944914"/>
              <a:ext cx="1289029" cy="1401801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02DAD21-A5CE-4C6F-A085-5C182BFF43C3}"/>
              </a:ext>
            </a:extLst>
          </p:cNvPr>
          <p:cNvSpPr/>
          <p:nvPr/>
        </p:nvSpPr>
        <p:spPr>
          <a:xfrm>
            <a:off x="305316" y="3089148"/>
            <a:ext cx="6806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Створення структурного підрозділу виконкому </a:t>
            </a:r>
          </a:p>
          <a:p>
            <a:r>
              <a:rPr lang="uk-UA" sz="2000" dirty="0"/>
              <a:t>з питань благоустрою відповідно до вимог законодавства</a:t>
            </a:r>
            <a:endParaRPr lang="ru-UA" sz="2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66BBFA0-5FF8-43F8-9718-1D548FB478F7}"/>
              </a:ext>
            </a:extLst>
          </p:cNvPr>
          <p:cNvSpPr/>
          <p:nvPr/>
        </p:nvSpPr>
        <p:spPr>
          <a:xfrm>
            <a:off x="357345" y="5096050"/>
            <a:ext cx="6806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Будівництво полігону ТПВ. Виготовлення паспорту для сміттєзвалища та прийняття до реалізації схему санітарної очистки населених пунктів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815146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Велосипед Велоспорт ізометричної 2 Векторні ілюстрації концепції">
            <a:extLst>
              <a:ext uri="{FF2B5EF4-FFF2-40B4-BE49-F238E27FC236}">
                <a16:creationId xmlns:a16="http://schemas.microsoft.com/office/drawing/2014/main" id="{20CD47B2-0F2A-42BF-B99D-FD586C706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9" b="31930"/>
          <a:stretch/>
        </p:blipFill>
        <p:spPr bwMode="auto">
          <a:xfrm>
            <a:off x="7629525" y="5359134"/>
            <a:ext cx="4562475" cy="13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2.3. Вдосконалення процесу управління відходами, </a:t>
            </a:r>
          </a:p>
          <a:p>
            <a:pPr algn="ctr"/>
            <a:r>
              <a:rPr lang="uk-UA" sz="2500" b="1" dirty="0">
                <a:solidFill>
                  <a:srgbClr val="C00000"/>
                </a:solidFill>
              </a:rPr>
              <a:t>благоустрою в громаді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304275" y="2408242"/>
            <a:ext cx="765497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2.3.3 Громадська підготовка до впровадження роздільного збирання сміття та компостування, формування культури поводження з ТПВ</a:t>
            </a:r>
            <a:endParaRPr lang="ru-UA" sz="25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304275" y="5153835"/>
            <a:ext cx="889687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2.3.4 Покращення естетичного вигляду населених пунктів</a:t>
            </a:r>
            <a:endParaRPr lang="ru-UA" sz="2500" b="1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19035A-C94F-46B0-ADAF-8CC1CD7B1B48}"/>
              </a:ext>
            </a:extLst>
          </p:cNvPr>
          <p:cNvGrpSpPr/>
          <p:nvPr/>
        </p:nvGrpSpPr>
        <p:grpSpPr>
          <a:xfrm>
            <a:off x="7295781" y="2222052"/>
            <a:ext cx="4232748" cy="1113872"/>
            <a:chOff x="7764973" y="4410891"/>
            <a:chExt cx="4232748" cy="1113872"/>
          </a:xfrm>
        </p:grpSpPr>
        <p:pic>
          <p:nvPicPr>
            <p:cNvPr id="1028" name="Picture 4" descr="Як українці ставляться до сортування сміття? З цього приводу презентовано  національне дослідження. – Юридичний вісник України">
              <a:extLst>
                <a:ext uri="{FF2B5EF4-FFF2-40B4-BE49-F238E27FC236}">
                  <a16:creationId xmlns:a16="http://schemas.microsoft.com/office/drawing/2014/main" id="{62896BEB-143A-4E91-BA19-3D57703F9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59" b="7942"/>
            <a:stretch/>
          </p:blipFill>
          <p:spPr bwMode="auto">
            <a:xfrm>
              <a:off x="9028880" y="4410891"/>
              <a:ext cx="2968841" cy="1113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B276778-B467-4A28-A4FC-1BAF8904B3A5}"/>
                </a:ext>
              </a:extLst>
            </p:cNvPr>
            <p:cNvSpPr/>
            <p:nvPr/>
          </p:nvSpPr>
          <p:spPr>
            <a:xfrm>
              <a:off x="7764973" y="4565311"/>
              <a:ext cx="1400735" cy="83099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600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Акції щодо </a:t>
              </a:r>
            </a:p>
            <a:p>
              <a:pPr algn="ctr"/>
              <a:r>
                <a:rPr lang="uk-UA" sz="1600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поводження з тпв </a:t>
              </a:r>
              <a:endParaRPr lang="ru-UA" sz="1600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7239719-743E-4EEB-A1EB-9B4AAB596EED}"/>
              </a:ext>
            </a:extLst>
          </p:cNvPr>
          <p:cNvSpPr/>
          <p:nvPr/>
        </p:nvSpPr>
        <p:spPr>
          <a:xfrm>
            <a:off x="304275" y="3576630"/>
            <a:ext cx="116636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Систематичне проведення у закладах освіти просвітницьких та промоційних акцій, кампаній, конкурсів тощо, які інформують про поводження з відходами та сприяють усвідомленню необхідності роздільного збирання сміття; запровадження у закладах освіти «демонстраційні» компостери як приклад для наслідування; залучення бізнесу до компостування з метою подальшого використання як органічного добрива; проведення загально-громадської акції щодо впровадження роздільного збору сміття.</a:t>
            </a:r>
            <a:endParaRPr lang="ru-UA" sz="20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5EAAF74-5AD7-44D5-8671-55D6C2E4240B}"/>
              </a:ext>
            </a:extLst>
          </p:cNvPr>
          <p:cNvSpPr/>
          <p:nvPr/>
        </p:nvSpPr>
        <p:spPr>
          <a:xfrm>
            <a:off x="304275" y="5595811"/>
            <a:ext cx="7468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Реалізувати заходи, спрямовані на покращення естетичного вигляду населених пунктів (ремонт та влаштування огорож, пам’ятників, об’єктів благоустрою тощо)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801757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Городской перекресток с автомобилями, дорога на пешеходном переходе со  светофором. | Премиум векторы">
            <a:extLst>
              <a:ext uri="{FF2B5EF4-FFF2-40B4-BE49-F238E27FC236}">
                <a16:creationId xmlns:a16="http://schemas.microsoft.com/office/drawing/2014/main" id="{3C20AC61-D553-4A0D-BF53-63DB8C46A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 b="27904"/>
          <a:stretch/>
        </p:blipFill>
        <p:spPr bwMode="auto">
          <a:xfrm>
            <a:off x="8122465" y="3868830"/>
            <a:ext cx="3604333" cy="18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2.4. Покращення дорожньої інфраструктури та транспортного сполучення в громаді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42257" y="2498683"/>
            <a:ext cx="81200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2.4.1 Інвентаризація та паспортизація вулиць та доріг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80620" y="3631622"/>
            <a:ext cx="804333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2.4.2 Ремонти та реконструкції вулиць та автошляхів із урахуванням сучасних вимог та потреб мешканців, впорядкування придорожньої інфраструктури</a:t>
            </a:r>
            <a:endParaRPr lang="ru-UA" sz="2500" b="1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CDA3A1A-6C37-41A8-A417-AC0A06C4C43D}"/>
              </a:ext>
            </a:extLst>
          </p:cNvPr>
          <p:cNvGrpSpPr/>
          <p:nvPr/>
        </p:nvGrpSpPr>
        <p:grpSpPr>
          <a:xfrm>
            <a:off x="8111831" y="2328359"/>
            <a:ext cx="3604334" cy="1302290"/>
            <a:chOff x="8176334" y="1680286"/>
            <a:chExt cx="3604334" cy="1302290"/>
          </a:xfrm>
        </p:grpSpPr>
        <p:pic>
          <p:nvPicPr>
            <p:cNvPr id="2" name="Picture 2" descr="Бесплатные векторы Дорога, более 67 000 изображений AI, EPS">
              <a:extLst>
                <a:ext uri="{FF2B5EF4-FFF2-40B4-BE49-F238E27FC236}">
                  <a16:creationId xmlns:a16="http://schemas.microsoft.com/office/drawing/2014/main" id="{9052A334-D4DE-4AB5-AA28-79AF4B85FF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36"/>
            <a:stretch/>
          </p:blipFill>
          <p:spPr bwMode="auto">
            <a:xfrm>
              <a:off x="8176334" y="1680286"/>
              <a:ext cx="3604334" cy="130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AE0DD41-FF7A-4D3E-8B2B-6C6CB57BDB1E}"/>
                </a:ext>
              </a:extLst>
            </p:cNvPr>
            <p:cNvSpPr/>
            <p:nvPr/>
          </p:nvSpPr>
          <p:spPr>
            <a:xfrm>
              <a:off x="8243451" y="1960160"/>
              <a:ext cx="184722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2000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Паспортизація доріг</a:t>
              </a:r>
              <a:endParaRPr lang="ru-UA" sz="2000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C528FF-B622-4556-857F-29D2DC22BE85}"/>
              </a:ext>
            </a:extLst>
          </p:cNvPr>
          <p:cNvSpPr/>
          <p:nvPr/>
        </p:nvSpPr>
        <p:spPr>
          <a:xfrm>
            <a:off x="280620" y="2856733"/>
            <a:ext cx="7468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Оформлення 70 % паспортів вулиць та доріг комунальної власності </a:t>
            </a:r>
            <a:endParaRPr lang="ru-UA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F32B5A-CC57-434F-B0BA-BCD4841CA4B4}"/>
              </a:ext>
            </a:extLst>
          </p:cNvPr>
          <p:cNvSpPr/>
          <p:nvPr/>
        </p:nvSpPr>
        <p:spPr>
          <a:xfrm>
            <a:off x="280620" y="4813938"/>
            <a:ext cx="7677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Відремонтувати 10 вулиць в населених пунктах громади.</a:t>
            </a:r>
            <a:endParaRPr lang="ru-UA" sz="2000" dirty="0"/>
          </a:p>
          <a:p>
            <a:r>
              <a:rPr lang="uk-UA" sz="2000" dirty="0"/>
              <a:t>Ремонти виконувати поточні та капітальні. Влаштування та відновлення засобів регулювання дорожнього руху та вказівників вулиць.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483868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62119-5D36-4792-B9D1-40A645B20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63" t="43306" r="3374" b="36686"/>
          <a:stretch/>
        </p:blipFill>
        <p:spPr>
          <a:xfrm>
            <a:off x="7504402" y="4829625"/>
            <a:ext cx="4357415" cy="1658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2.4. Покращення дорожньої інфраструктури та транспортного сполучення в громаді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280619" y="2446000"/>
            <a:ext cx="68659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2.4.3 Розвиток мережі вуличного освітлення із використанням енергоощадних технологій</a:t>
            </a:r>
            <a:endParaRPr lang="ru-UA" sz="25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280620" y="4493072"/>
            <a:ext cx="70151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2.4.4 Сприяння організації пасажирських перевезень на території громади у віддалені населені пункти громади</a:t>
            </a:r>
            <a:endParaRPr lang="ru-UA" sz="2500" b="1" dirty="0"/>
          </a:p>
        </p:txBody>
      </p:sp>
      <p:pic>
        <p:nvPicPr>
          <p:cNvPr id="2054" name="Picture 6" descr="Фонарный столб, светильники на фонарные столбы для уличного освещения">
            <a:extLst>
              <a:ext uri="{FF2B5EF4-FFF2-40B4-BE49-F238E27FC236}">
                <a16:creationId xmlns:a16="http://schemas.microsoft.com/office/drawing/2014/main" id="{09DEA829-F00C-498A-A33B-04CBF887F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9" b="11606"/>
          <a:stretch/>
        </p:blipFill>
        <p:spPr bwMode="auto">
          <a:xfrm>
            <a:off x="7776437" y="2204842"/>
            <a:ext cx="4085379" cy="14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031E583-3890-407D-95A8-4B8467CE5807}"/>
              </a:ext>
            </a:extLst>
          </p:cNvPr>
          <p:cNvSpPr/>
          <p:nvPr/>
        </p:nvSpPr>
        <p:spPr>
          <a:xfrm>
            <a:off x="280619" y="3169633"/>
            <a:ext cx="7677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Здійснення реконструкції та капітальних ремонтів мережі вуличного освітлення у населених пунктах громади з використанням енергоощадних технологій. Утримання мережі вуличного освітлення (заміна у разі необхідності елементів, які вийшли з ладу) </a:t>
            </a:r>
            <a:endParaRPr lang="ru-UA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13822C-D274-4A11-825D-634D979F60C6}"/>
              </a:ext>
            </a:extLst>
          </p:cNvPr>
          <p:cNvSpPr/>
          <p:nvPr/>
        </p:nvSpPr>
        <p:spPr>
          <a:xfrm>
            <a:off x="280619" y="5601426"/>
            <a:ext cx="7677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конкурсу на визначення перевізника в межах </a:t>
            </a:r>
          </a:p>
          <a:p>
            <a:r>
              <a:rPr lang="uk-UA" sz="2000" dirty="0"/>
              <a:t>громади. Розробити та затвердити маршрути руху громадського транспорту в межах громади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776964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659439" y="1028249"/>
            <a:ext cx="10284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2.5. Охорона навколишнього природного середовища, </a:t>
            </a:r>
          </a:p>
          <a:p>
            <a:pPr algn="ctr"/>
            <a:r>
              <a:rPr lang="uk-UA" sz="2500" b="1" dirty="0">
                <a:solidFill>
                  <a:srgbClr val="C00000"/>
                </a:solidFill>
              </a:rPr>
              <a:t>розвиток рекреаційного потенціалу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937568" y="2402227"/>
            <a:ext cx="81200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2.5.1 Організація та створення рекреаційної інфраструктури  на територіях заказників </a:t>
            </a:r>
          </a:p>
          <a:p>
            <a:r>
              <a:rPr lang="uk-UA" sz="2500" b="1" dirty="0"/>
              <a:t>Андріївський ліс, річка </a:t>
            </a:r>
            <a:r>
              <a:rPr lang="uk-UA" sz="2500" b="1" dirty="0" err="1"/>
              <a:t>Гайчур</a:t>
            </a:r>
            <a:r>
              <a:rPr lang="uk-UA" sz="2500" b="1" dirty="0"/>
              <a:t> та ін.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3074" name="Picture 2" descr="Isometric park: векторна графіка, зображення, Isometric park малюнки |  Скачати з Depositphotos®">
            <a:extLst>
              <a:ext uri="{FF2B5EF4-FFF2-40B4-BE49-F238E27FC236}">
                <a16:creationId xmlns:a16="http://schemas.microsoft.com/office/drawing/2014/main" id="{39612FB9-709E-407F-BAB5-AFF8765F2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4" b="29166"/>
          <a:stretch/>
        </p:blipFill>
        <p:spPr bwMode="auto">
          <a:xfrm>
            <a:off x="8552350" y="1545113"/>
            <a:ext cx="3445371" cy="15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683AC1-8660-465D-AB7D-9E3046559E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59" t="36114" r="4844" b="47829"/>
          <a:stretch/>
        </p:blipFill>
        <p:spPr>
          <a:xfrm>
            <a:off x="8407973" y="5098758"/>
            <a:ext cx="3734123" cy="115121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1EBE7F-85AA-4B1C-AB85-34984A457B3E}"/>
              </a:ext>
            </a:extLst>
          </p:cNvPr>
          <p:cNvSpPr/>
          <p:nvPr/>
        </p:nvSpPr>
        <p:spPr>
          <a:xfrm>
            <a:off x="937567" y="4667528"/>
            <a:ext cx="80433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2.5.2 Облаштування нових рекреаційних зон, розвиток зелених насаджень та збереження  існуючих</a:t>
            </a:r>
            <a:endParaRPr lang="ru-UA" sz="25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172002-757B-4C88-ADFC-7C5909F7A6E0}"/>
              </a:ext>
            </a:extLst>
          </p:cNvPr>
          <p:cNvSpPr/>
          <p:nvPr/>
        </p:nvSpPr>
        <p:spPr>
          <a:xfrm>
            <a:off x="937567" y="3533471"/>
            <a:ext cx="11060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Розроблення спільно з Департаментом екології Дніпропетровської ОДА охоронних зобов’язань з урахуванням можливості відведених місць можливих для будівництва. Будівництво кемпінгового містечка на березі річки </a:t>
            </a:r>
            <a:r>
              <a:rPr lang="uk-UA" sz="2000" dirty="0" err="1"/>
              <a:t>Гайчур</a:t>
            </a:r>
            <a:endParaRPr lang="ru-UA" sz="2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BD1FE8-3C90-46CB-900C-07612AB80950}"/>
              </a:ext>
            </a:extLst>
          </p:cNvPr>
          <p:cNvSpPr/>
          <p:nvPr/>
        </p:nvSpPr>
        <p:spPr>
          <a:xfrm>
            <a:off x="937567" y="5381804"/>
            <a:ext cx="7691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Впорядкування та облаштування парків для відпочинку мешканців та проведення різних заходів у смт Покровське, селах Катеринівка, Андріївка, Орли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20110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2F536-3DD7-44CB-8F57-C43BE529D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241604" y="1255101"/>
            <a:ext cx="970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Red Ring Bold" panose="020B0704020202020204" pitchFamily="34" charset="0"/>
              </a:rPr>
              <a:t>Покровська селищна територіальна громада</a:t>
            </a: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E4FB9A-FCCE-48AB-9992-052594509D9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07" y="1861356"/>
            <a:ext cx="5586053" cy="47233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F3F7831-5DC0-4085-ADBF-2BD80B594F33}"/>
              </a:ext>
            </a:extLst>
          </p:cNvPr>
          <p:cNvSpPr/>
          <p:nvPr/>
        </p:nvSpPr>
        <p:spPr>
          <a:xfrm>
            <a:off x="0" y="1937687"/>
            <a:ext cx="57306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500" dirty="0">
                <a:solidFill>
                  <a:srgbClr val="C00000"/>
                </a:solidFill>
                <a:latin typeface="Red Ring Bold" panose="020B0704020202020204" pitchFamily="34" charset="0"/>
              </a:rPr>
              <a:t>50</a:t>
            </a:r>
            <a:r>
              <a:rPr lang="uk-UA" sz="3200" dirty="0">
                <a:latin typeface="Red Ring Bold" panose="020B0704020202020204" pitchFamily="34" charset="0"/>
              </a:rPr>
              <a:t> населених пунктів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6648EC-5201-45AC-A406-A3D1C17BE915}"/>
              </a:ext>
            </a:extLst>
          </p:cNvPr>
          <p:cNvSpPr/>
          <p:nvPr/>
        </p:nvSpPr>
        <p:spPr>
          <a:xfrm>
            <a:off x="236606" y="4117165"/>
            <a:ext cx="57306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500" dirty="0">
                <a:solidFill>
                  <a:srgbClr val="C00000"/>
                </a:solidFill>
                <a:latin typeface="Red Ring Bold" panose="020B0704020202020204" pitchFamily="34" charset="0"/>
              </a:rPr>
              <a:t>20 038 </a:t>
            </a:r>
            <a:r>
              <a:rPr lang="uk-UA" sz="3200" dirty="0">
                <a:latin typeface="Red Ring Bold" panose="020B0704020202020204" pitchFamily="34" charset="0"/>
              </a:rPr>
              <a:t>осіб населення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D20E43-0F2D-4F9F-9DC9-20039664F854}"/>
              </a:ext>
            </a:extLst>
          </p:cNvPr>
          <p:cNvSpPr/>
          <p:nvPr/>
        </p:nvSpPr>
        <p:spPr>
          <a:xfrm>
            <a:off x="174010" y="5173076"/>
            <a:ext cx="66593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500" dirty="0">
                <a:solidFill>
                  <a:srgbClr val="C00000"/>
                </a:solidFill>
                <a:latin typeface="Red Ring Bold" panose="020B0704020202020204" pitchFamily="34" charset="0"/>
              </a:rPr>
              <a:t>69,7</a:t>
            </a:r>
            <a:r>
              <a:rPr lang="uk-UA" sz="3200" dirty="0">
                <a:solidFill>
                  <a:srgbClr val="C00000"/>
                </a:solidFill>
                <a:latin typeface="Red Ring Bold" panose="020B0704020202020204" pitchFamily="34" charset="0"/>
              </a:rPr>
              <a:t> </a:t>
            </a:r>
            <a:r>
              <a:rPr lang="uk-UA" sz="3200" dirty="0">
                <a:latin typeface="Red Ring Bold" panose="020B0704020202020204" pitchFamily="34" charset="0"/>
              </a:rPr>
              <a:t>тис.га площа громади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99965FE-403D-4581-BE77-1800EBFE2FA4}"/>
              </a:ext>
            </a:extLst>
          </p:cNvPr>
          <p:cNvSpPr/>
          <p:nvPr/>
        </p:nvSpPr>
        <p:spPr>
          <a:xfrm>
            <a:off x="180227" y="2986438"/>
            <a:ext cx="58434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500" dirty="0">
                <a:solidFill>
                  <a:srgbClr val="C00000"/>
                </a:solidFill>
                <a:latin typeface="Red Ring Bold" panose="020B0704020202020204" pitchFamily="34" charset="0"/>
              </a:rPr>
              <a:t>7</a:t>
            </a:r>
            <a:r>
              <a:rPr lang="uk-UA" sz="3200" dirty="0">
                <a:latin typeface="Red Ring Bold" panose="020B0704020202020204" pitchFamily="34" charset="0"/>
              </a:rPr>
              <a:t>старостинських округів</a:t>
            </a:r>
          </a:p>
        </p:txBody>
      </p:sp>
    </p:spTree>
    <p:extLst>
      <p:ext uri="{BB962C8B-B14F-4D97-AF65-F5344CB8AC3E}">
        <p14:creationId xmlns:p14="http://schemas.microsoft.com/office/powerpoint/2010/main" val="2567676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Рисунок на тему посади дерево">
            <a:extLst>
              <a:ext uri="{FF2B5EF4-FFF2-40B4-BE49-F238E27FC236}">
                <a16:creationId xmlns:a16="http://schemas.microsoft.com/office/drawing/2014/main" id="{336A5B6F-F282-47A7-8675-5AF24D2EF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0" b="3957"/>
          <a:stretch/>
        </p:blipFill>
        <p:spPr bwMode="auto">
          <a:xfrm>
            <a:off x="7889672" y="4698988"/>
            <a:ext cx="4050827" cy="15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659439" y="1028249"/>
            <a:ext cx="10284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2.5. Охорона навколишнього природного середовища, </a:t>
            </a:r>
          </a:p>
          <a:p>
            <a:pPr algn="ctr"/>
            <a:r>
              <a:rPr lang="uk-UA" sz="2500" b="1" dirty="0">
                <a:solidFill>
                  <a:srgbClr val="C00000"/>
                </a:solidFill>
              </a:rPr>
              <a:t>розвиток рекреаційного потенціалу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659439" y="2408242"/>
            <a:ext cx="71986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2.5.3 Підвищення екологічної свідомості та участі мешканців у природоохоронній діяльності </a:t>
            </a:r>
            <a:endParaRPr lang="ru-UA" sz="2500" b="1" dirty="0"/>
          </a:p>
        </p:txBody>
      </p:sp>
      <p:pic>
        <p:nvPicPr>
          <p:cNvPr id="3078" name="Picture 6" descr="Kids cleaning park: векторна графіка, зображення, Kids cleaning park  малюнки | Скачати з Depositphotos®">
            <a:extLst>
              <a:ext uri="{FF2B5EF4-FFF2-40B4-BE49-F238E27FC236}">
                <a16:creationId xmlns:a16="http://schemas.microsoft.com/office/drawing/2014/main" id="{0DDDDB52-DA51-4FBA-BBF1-E3AD8448F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1" b="18502"/>
          <a:stretch/>
        </p:blipFill>
        <p:spPr bwMode="auto">
          <a:xfrm>
            <a:off x="7889672" y="2382135"/>
            <a:ext cx="4050827" cy="16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F9E0CA-3B2F-4A9E-B991-D8A0C1742034}"/>
              </a:ext>
            </a:extLst>
          </p:cNvPr>
          <p:cNvSpPr/>
          <p:nvPr/>
        </p:nvSpPr>
        <p:spPr>
          <a:xfrm>
            <a:off x="614362" y="4102678"/>
            <a:ext cx="70151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2.5.4 Участь у розвитку лісових насаджень та поширенні лісових територій та лісосмуг </a:t>
            </a:r>
            <a:endParaRPr lang="ru-UA" sz="25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E504E3-BE6D-4E4C-9811-00800E3E14CC}"/>
              </a:ext>
            </a:extLst>
          </p:cNvPr>
          <p:cNvSpPr/>
          <p:nvPr/>
        </p:nvSpPr>
        <p:spPr>
          <a:xfrm>
            <a:off x="659439" y="3153572"/>
            <a:ext cx="75399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громадських просвітницьких акцій на екологічну тематику. Створення нових загонів Зеленого патруля у Катеринівському, Орлівському та Вишнівському округах</a:t>
            </a:r>
            <a:r>
              <a:rPr lang="uk-UA" dirty="0"/>
              <a:t>.</a:t>
            </a:r>
            <a:endParaRPr lang="ru-UA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EF5A75-D51F-4CB9-A087-A453E6A192CC}"/>
              </a:ext>
            </a:extLst>
          </p:cNvPr>
          <p:cNvSpPr/>
          <p:nvPr/>
        </p:nvSpPr>
        <p:spPr>
          <a:xfrm>
            <a:off x="614362" y="4788809"/>
            <a:ext cx="75399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інвентаризація полезахисних лісосмуг на території одного із старостинських  округів. Проведення нарад з сільгоспвиробниками щодо необхідності оформлення оренди на земельні ділянки під полезахисними лісосмугами. Розроблення у співпраці з лісництвом Програму розвитку лісових насаджень та насаджень у лісосмугах.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31507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3.1. Організація ефективної системи надання медичних послуг та профілактичних заходів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42256" y="2358967"/>
            <a:ext cx="827309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3.1.1 </a:t>
            </a:r>
            <a:r>
              <a:rPr lang="uk-UA" sz="2200" b="1" dirty="0"/>
              <a:t>Створення оптимальної для мешканців та мешканок громади мережі закладів загальної практики сімейної медицини</a:t>
            </a:r>
            <a:endParaRPr lang="uk-UA" sz="22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194277" y="3872701"/>
            <a:ext cx="804333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3.1.2 </a:t>
            </a:r>
            <a:r>
              <a:rPr lang="uk-UA" sz="2200" b="1" dirty="0"/>
              <a:t>Запровадження стратегічного управління у закладах охорони здоров’я </a:t>
            </a:r>
            <a:endParaRPr lang="ru-UA" sz="2200" b="1" dirty="0"/>
          </a:p>
        </p:txBody>
      </p:sp>
      <p:pic>
        <p:nvPicPr>
          <p:cNvPr id="4100" name="Picture 4" descr="Бесплатные векторы Больница, более 60 000 изображений AI, EPS">
            <a:extLst>
              <a:ext uri="{FF2B5EF4-FFF2-40B4-BE49-F238E27FC236}">
                <a16:creationId xmlns:a16="http://schemas.microsoft.com/office/drawing/2014/main" id="{D0140F05-DEC8-4EEC-AF24-D47B0F99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13283"/>
          <a:stretch/>
        </p:blipFill>
        <p:spPr bwMode="auto">
          <a:xfrm>
            <a:off x="8333570" y="2270677"/>
            <a:ext cx="3701620" cy="18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7DFE5FC-F829-497E-A8DD-C7158DBDC8A8}"/>
              </a:ext>
            </a:extLst>
          </p:cNvPr>
          <p:cNvSpPr/>
          <p:nvPr/>
        </p:nvSpPr>
        <p:spPr>
          <a:xfrm>
            <a:off x="218063" y="3057093"/>
            <a:ext cx="7539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Оптимізувати структуру закладів КНП «Покровський центр ПМСД» з огляду доступності та якості надання медичних послуг громадянам.</a:t>
            </a:r>
            <a:endParaRPr lang="ru-UA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4F61018-25DB-4964-842F-954A3192970A}"/>
              </a:ext>
            </a:extLst>
          </p:cNvPr>
          <p:cNvSpPr/>
          <p:nvPr/>
        </p:nvSpPr>
        <p:spPr>
          <a:xfrm>
            <a:off x="194277" y="4522451"/>
            <a:ext cx="7539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Розроблення Стратегії розвитку закладів охорони здоров’я первинної та вторинної ланки</a:t>
            </a:r>
            <a:endParaRPr lang="ru-UA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C0EE52C-4D26-4FEB-B7AF-F51648AB2033}"/>
              </a:ext>
            </a:extLst>
          </p:cNvPr>
          <p:cNvSpPr/>
          <p:nvPr/>
        </p:nvSpPr>
        <p:spPr>
          <a:xfrm>
            <a:off x="194278" y="5318649"/>
            <a:ext cx="77638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3.1.3 </a:t>
            </a:r>
            <a:r>
              <a:rPr lang="uk-UA" sz="2200" b="1" dirty="0"/>
              <a:t>Розвиток матеріальної бази закладів охорони здоров’я</a:t>
            </a:r>
            <a:endParaRPr lang="ru-UA" sz="22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97BC269-3C5C-44E9-AA3A-9652C4E38695}"/>
              </a:ext>
            </a:extLst>
          </p:cNvPr>
          <p:cNvSpPr/>
          <p:nvPr/>
        </p:nvSpPr>
        <p:spPr>
          <a:xfrm>
            <a:off x="194277" y="5701116"/>
            <a:ext cx="7949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 амбулаторіях, фельдшерських пунктах, відділеннях вторинної ланки охорони здоров’я здійснення ремонтних робіт, оснащення медичним, лікувальним обладнанням. Здійснення будівництва кисневої станції.</a:t>
            </a:r>
            <a:endParaRPr lang="ru-UA" sz="2000" dirty="0"/>
          </a:p>
        </p:txBody>
      </p:sp>
      <p:pic>
        <p:nvPicPr>
          <p:cNvPr id="24" name="Picture 2" descr="Кабинет врача в больнице. , | Премиум векторы | Векторные иллюстрации,  Врачи, Иллюстрации">
            <a:extLst>
              <a:ext uri="{FF2B5EF4-FFF2-40B4-BE49-F238E27FC236}">
                <a16:creationId xmlns:a16="http://schemas.microsoft.com/office/drawing/2014/main" id="{AE041DC6-9B84-424C-A491-940D90F4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570" y="4209404"/>
            <a:ext cx="3710614" cy="18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3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3.1. Організація ефективної системи надання медичних послуг та профілактичних заходів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280614" y="2356800"/>
            <a:ext cx="80568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3.1.4 </a:t>
            </a:r>
            <a:r>
              <a:rPr lang="uk-UA" sz="2200" b="1" dirty="0"/>
              <a:t>Запровадження нових форм підтримки діяльності закладів охорони здоров’я</a:t>
            </a:r>
            <a:endParaRPr lang="ru-UA" sz="22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280614" y="3591763"/>
            <a:ext cx="984922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3.1.5 </a:t>
            </a:r>
            <a:r>
              <a:rPr lang="uk-UA" sz="2200" b="1" dirty="0"/>
              <a:t>Профілактика шкідливих для здоров’я звичок, соціальних захворювань, популяризація здорового способу життя та уваги до стану здоров’я </a:t>
            </a:r>
            <a:endParaRPr lang="ru-UA" sz="2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E22C54-697E-4440-B93E-0FB97E2B9AFB}"/>
              </a:ext>
            </a:extLst>
          </p:cNvPr>
          <p:cNvSpPr/>
          <p:nvPr/>
        </p:nvSpPr>
        <p:spPr>
          <a:xfrm>
            <a:off x="280620" y="5151052"/>
            <a:ext cx="701516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3.1.6 </a:t>
            </a:r>
            <a:r>
              <a:rPr lang="uk-UA" sz="2200" b="1" dirty="0"/>
              <a:t>Запровадження нових інформаційних технологій в діяльність закладів охорони здоров’я</a:t>
            </a:r>
            <a:endParaRPr lang="ru-UA" sz="2200" b="1" dirty="0"/>
          </a:p>
        </p:txBody>
      </p:sp>
      <p:pic>
        <p:nvPicPr>
          <p:cNvPr id="4102" name="Picture 6" descr="Відмова від шкідливих звичок - Здоровий спосіб життя">
            <a:extLst>
              <a:ext uri="{FF2B5EF4-FFF2-40B4-BE49-F238E27FC236}">
                <a16:creationId xmlns:a16="http://schemas.microsoft.com/office/drawing/2014/main" id="{7A69B297-3AF0-4301-A6B4-6A51C045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60" y="4069645"/>
            <a:ext cx="3984740" cy="13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A0F9F56-8059-434F-B874-A5FBF92A0AF6}"/>
              </a:ext>
            </a:extLst>
          </p:cNvPr>
          <p:cNvSpPr/>
          <p:nvPr/>
        </p:nvSpPr>
        <p:spPr>
          <a:xfrm>
            <a:off x="280614" y="3041753"/>
            <a:ext cx="8377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Розроблення програми підтримки для розвитку закладів охорони здоров’я, </a:t>
            </a:r>
          </a:p>
          <a:p>
            <a:r>
              <a:rPr lang="uk-UA" dirty="0"/>
              <a:t>стимулів для медичних працівників та залучення молодих спеціалістів</a:t>
            </a:r>
            <a:endParaRPr lang="ru-UA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5C63AFF-7354-4812-B162-2C5AA31B85EC}"/>
              </a:ext>
            </a:extLst>
          </p:cNvPr>
          <p:cNvSpPr/>
          <p:nvPr/>
        </p:nvSpPr>
        <p:spPr>
          <a:xfrm>
            <a:off x="280614" y="4292027"/>
            <a:ext cx="8249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Проведення просвітницької роботи з профілактики шкідливих звичок та популяризації здорового способу життя через інформаційні компанії для громадськості. Здійснення медико-профілактичних оглядів мешканців.</a:t>
            </a:r>
            <a:endParaRPr lang="ru-UA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126C346-B55F-471F-B0FE-84E1F4EA9187}"/>
              </a:ext>
            </a:extLst>
          </p:cNvPr>
          <p:cNvSpPr/>
          <p:nvPr/>
        </p:nvSpPr>
        <p:spPr>
          <a:xfrm>
            <a:off x="280614" y="5829902"/>
            <a:ext cx="8087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Впровадження електронних систем для закладів охорони здоров’я (електронна черга, електронний кабінет пацієнта (електронна карта пацієнта амбулаторного чи стаціонарного), електронний реєстр пацієнтів та інші)</a:t>
            </a:r>
            <a:endParaRPr lang="ru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23046DA-6994-4DA0-80B7-BBBFE4F0C017}"/>
              </a:ext>
            </a:extLst>
          </p:cNvPr>
          <p:cNvGrpSpPr/>
          <p:nvPr/>
        </p:nvGrpSpPr>
        <p:grpSpPr>
          <a:xfrm>
            <a:off x="7939402" y="1556788"/>
            <a:ext cx="3915079" cy="2112601"/>
            <a:chOff x="7939402" y="1556788"/>
            <a:chExt cx="3915079" cy="2112601"/>
          </a:xfrm>
        </p:grpSpPr>
        <p:pic>
          <p:nvPicPr>
            <p:cNvPr id="2" name="Picture 2" descr="Запорожским учителям и медикам выделили дополнительные деньги на зарплаты -  ПЛОТИНА">
              <a:extLst>
                <a:ext uri="{FF2B5EF4-FFF2-40B4-BE49-F238E27FC236}">
                  <a16:creationId xmlns:a16="http://schemas.microsoft.com/office/drawing/2014/main" id="{926252B1-5325-4605-BC08-2A066004A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98746" y="1556788"/>
              <a:ext cx="3755735" cy="211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7F5D1F3-545A-40DB-9BB7-1CC4B9FA3BEC}"/>
                </a:ext>
              </a:extLst>
            </p:cNvPr>
            <p:cNvSpPr/>
            <p:nvPr/>
          </p:nvSpPr>
          <p:spPr>
            <a:xfrm>
              <a:off x="7939402" y="1683613"/>
              <a:ext cx="1847223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2000" b="1" dirty="0">
                  <a:ln w="3175">
                    <a:solidFill>
                      <a:schemeClr val="bg1"/>
                    </a:solidFill>
                  </a:ln>
                  <a:solidFill>
                    <a:schemeClr val="tx1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Програма підтримки, стимулів</a:t>
              </a:r>
              <a:endParaRPr lang="ru-UA" sz="2000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2052" name="Picture 4" descr="Онлайн реєстрація в електронній черзі на ID паспорт">
            <a:extLst>
              <a:ext uri="{FF2B5EF4-FFF2-40B4-BE49-F238E27FC236}">
                <a16:creationId xmlns:a16="http://schemas.microsoft.com/office/drawing/2014/main" id="{76F4FE2B-E7C5-4C7D-A8D2-08360D11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60" y="5439496"/>
            <a:ext cx="1829692" cy="12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46DDA1-9961-40C7-902D-2348A57B957B}"/>
              </a:ext>
            </a:extLst>
          </p:cNvPr>
          <p:cNvGrpSpPr/>
          <p:nvPr/>
        </p:nvGrpSpPr>
        <p:grpSpPr>
          <a:xfrm>
            <a:off x="10036952" y="5411231"/>
            <a:ext cx="1930025" cy="1379500"/>
            <a:chOff x="10036952" y="5411231"/>
            <a:chExt cx="1930025" cy="1379500"/>
          </a:xfrm>
        </p:grpSpPr>
        <p:pic>
          <p:nvPicPr>
            <p:cNvPr id="2054" name="Picture 6" descr="Електронний кабінет пацієнта: що це означає - Главком">
              <a:extLst>
                <a:ext uri="{FF2B5EF4-FFF2-40B4-BE49-F238E27FC236}">
                  <a16:creationId xmlns:a16="http://schemas.microsoft.com/office/drawing/2014/main" id="{12D04742-772C-427C-8DDB-7984B653F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6952" y="5411231"/>
              <a:ext cx="1930025" cy="1288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695C25B3-CBE9-4BE7-8415-079040A2DB08}"/>
                </a:ext>
              </a:extLst>
            </p:cNvPr>
            <p:cNvSpPr/>
            <p:nvPr/>
          </p:nvSpPr>
          <p:spPr>
            <a:xfrm>
              <a:off x="10119754" y="6144400"/>
              <a:ext cx="184722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b="1" dirty="0">
                  <a:ln w="3175">
                    <a:solidFill>
                      <a:schemeClr val="bg1"/>
                    </a:solidFill>
                  </a:ln>
                  <a:solidFill>
                    <a:schemeClr val="tx1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Електронний кабінет, реєстр</a:t>
              </a:r>
              <a:endParaRPr lang="ru-UA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662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877274" y="1029368"/>
            <a:ext cx="86687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3.2. Підвищення якості освіти та розвиток </a:t>
            </a:r>
          </a:p>
          <a:p>
            <a:pPr algn="ctr"/>
            <a:r>
              <a:rPr lang="uk-UA" sz="2500" b="1" dirty="0">
                <a:solidFill>
                  <a:srgbClr val="C00000"/>
                </a:solidFill>
              </a:rPr>
              <a:t>креативного потенціалу мешканців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180111" y="2340567"/>
            <a:ext cx="8563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3.2.1 Створення оптимальної для громади мережі закладів загальної середньої освіти та закладів дошкільної освіти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180111" y="3651766"/>
            <a:ext cx="91924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3.2.2 Розвиток матеріально-технічної бази закладів освіти, підпорядкованих громаді</a:t>
            </a:r>
            <a:endParaRPr lang="ru-UA" sz="25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194776" y="4923806"/>
            <a:ext cx="88756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3.2.3 Забезпечення можливостей для творчого розвитку</a:t>
            </a:r>
          </a:p>
          <a:p>
            <a:r>
              <a:rPr lang="uk-UA" sz="2500" b="1" dirty="0"/>
              <a:t> дітей та учнівської молоді, відповідно до їхніх потреб</a:t>
            </a:r>
            <a:endParaRPr lang="ru-UA" sz="2500" b="1" dirty="0"/>
          </a:p>
        </p:txBody>
      </p:sp>
      <p:pic>
        <p:nvPicPr>
          <p:cNvPr id="5122" name="Picture 2" descr="Навчальний корпус закладу: векторна графіка, зображення, Навчальний корпус  закладу малюнки | Скачати з Depositphotos®">
            <a:extLst>
              <a:ext uri="{FF2B5EF4-FFF2-40B4-BE49-F238E27FC236}">
                <a16:creationId xmlns:a16="http://schemas.microsoft.com/office/drawing/2014/main" id="{53090521-E93B-4D28-B4DB-2704B8E89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3" b="17291"/>
          <a:stretch/>
        </p:blipFill>
        <p:spPr bwMode="auto">
          <a:xfrm>
            <a:off x="9513364" y="1300626"/>
            <a:ext cx="2323521" cy="170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man Illustration Preschool Children Computer Class Stock Vector  (Royalty Free) 462744472">
            <a:extLst>
              <a:ext uri="{FF2B5EF4-FFF2-40B4-BE49-F238E27FC236}">
                <a16:creationId xmlns:a16="http://schemas.microsoft.com/office/drawing/2014/main" id="{4E7A9C52-2DA3-41CF-86C8-87EF22E48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/>
        </p:blipFill>
        <p:spPr bwMode="auto">
          <a:xfrm>
            <a:off x="9553843" y="3032620"/>
            <a:ext cx="2279259" cy="170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ute Children Kids Learning New Words Stock Vector (Royalty Free) 796984066">
            <a:extLst>
              <a:ext uri="{FF2B5EF4-FFF2-40B4-BE49-F238E27FC236}">
                <a16:creationId xmlns:a16="http://schemas.microsoft.com/office/drawing/2014/main" id="{570EF9AC-1168-43BA-9790-3BF13519F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/>
        </p:blipFill>
        <p:spPr bwMode="auto">
          <a:xfrm>
            <a:off x="9553843" y="4708377"/>
            <a:ext cx="2279259" cy="211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49B7B8-9603-4ACB-B2F5-6A414FE50371}"/>
              </a:ext>
            </a:extLst>
          </p:cNvPr>
          <p:cNvSpPr/>
          <p:nvPr/>
        </p:nvSpPr>
        <p:spPr>
          <a:xfrm>
            <a:off x="180110" y="3021174"/>
            <a:ext cx="8853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 процесі консультацій з мешканцями створення та ухвалення радою громади оптимальної мережі шкіл та дошкільних закладів </a:t>
            </a:r>
            <a:endParaRPr lang="ru-UA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F03DC9-B0A2-44F3-BD23-E7440A02CBD3}"/>
              </a:ext>
            </a:extLst>
          </p:cNvPr>
          <p:cNvSpPr/>
          <p:nvPr/>
        </p:nvSpPr>
        <p:spPr>
          <a:xfrm>
            <a:off x="245395" y="4352645"/>
            <a:ext cx="9006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Виконання ремонтних робіт у закладах освіти, оснащення обладнанням, інвентарем, комп’ютерною технікою, тощо</a:t>
            </a:r>
            <a:endParaRPr lang="ru-UA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D1B9F62-E3E7-4DA0-AAE9-617FC2A6B0D3}"/>
              </a:ext>
            </a:extLst>
          </p:cNvPr>
          <p:cNvSpPr/>
          <p:nvPr/>
        </p:nvSpPr>
        <p:spPr>
          <a:xfrm>
            <a:off x="245396" y="5663844"/>
            <a:ext cx="91272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Сприяння функціонуванню КЗПО «Дитячий центр творчості». </a:t>
            </a:r>
          </a:p>
          <a:p>
            <a:r>
              <a:rPr lang="uk-UA" sz="2000" dirty="0"/>
              <a:t>Розширення напрямків гурткової роботи відповідно до потреб та запитів дітей і учнівської молоді.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54331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3.3. Покращення якості культурних послуг у громаді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80619" y="2456261"/>
            <a:ext cx="91919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3.3.1 Створення культурно-просвітницьких</a:t>
            </a:r>
          </a:p>
          <a:p>
            <a:r>
              <a:rPr lang="uk-UA" sz="2500" b="1" dirty="0"/>
              <a:t>центрів в бібліотеках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80619" y="4576006"/>
            <a:ext cx="78550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3.3.2 Покращення матеріальної бази </a:t>
            </a:r>
          </a:p>
          <a:p>
            <a:r>
              <a:rPr lang="uk-UA" sz="2500" b="1" dirty="0"/>
              <a:t>установ культури в громаді</a:t>
            </a:r>
            <a:endParaRPr lang="ru-UA" sz="2500" b="1" dirty="0"/>
          </a:p>
        </p:txBody>
      </p:sp>
      <p:pic>
        <p:nvPicPr>
          <p:cNvPr id="6146" name="Picture 2" descr="Berita Harian Pengertian Pustakawan Terbaru Hari Ini - Kompas.com">
            <a:extLst>
              <a:ext uri="{FF2B5EF4-FFF2-40B4-BE49-F238E27FC236}">
                <a16:creationId xmlns:a16="http://schemas.microsoft.com/office/drawing/2014/main" id="{5C2B30C1-8789-4A29-9C4B-028CFE5B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703" y="2088938"/>
            <a:ext cx="3862018" cy="19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Аппаратура для мероприятий купить в Чебоксарах | Хобби и отдых | Авито">
            <a:extLst>
              <a:ext uri="{FF2B5EF4-FFF2-40B4-BE49-F238E27FC236}">
                <a16:creationId xmlns:a16="http://schemas.microsoft.com/office/drawing/2014/main" id="{B5397BEE-C9DE-45FE-B97B-88D581DB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4300985"/>
            <a:ext cx="3010268" cy="24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42EB911-4E61-4E6C-B5F5-611A9E0F9050}"/>
              </a:ext>
            </a:extLst>
          </p:cNvPr>
          <p:cNvSpPr/>
          <p:nvPr/>
        </p:nvSpPr>
        <p:spPr>
          <a:xfrm>
            <a:off x="280620" y="3206710"/>
            <a:ext cx="78550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Розширення видів послуг сільських бібліотек через надання інформаційних послуг (доступ до мережі Інтернет) та проведення культурно-просвітницькі заходи у сільських бібліотеках.</a:t>
            </a:r>
            <a:endParaRPr lang="ru-UA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3777D4-1EB7-4921-8B34-246C810F2AE7}"/>
              </a:ext>
            </a:extLst>
          </p:cNvPr>
          <p:cNvSpPr/>
          <p:nvPr/>
        </p:nvSpPr>
        <p:spPr>
          <a:xfrm>
            <a:off x="194279" y="5334491"/>
            <a:ext cx="9006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Виконання ремонтних робіт у закладах культури, оснащення обладнанням, апаратурою та інструментами для організації культурних подій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057969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3.3. Покращення якості культурних послуг у громаді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235962" y="4139373"/>
            <a:ext cx="76632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3.3.4 Сприяння збереженню культурної спадщини</a:t>
            </a:r>
            <a:endParaRPr lang="ru-UA" sz="25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235962" y="2443162"/>
            <a:ext cx="88725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3.3.3 Розвиток змістовного та активного дозвілля, культурних подій для різних соціально-демографічних груп</a:t>
            </a:r>
            <a:endParaRPr lang="ru-UA" sz="2500" b="1" dirty="0"/>
          </a:p>
        </p:txBody>
      </p:sp>
      <p:pic>
        <p:nvPicPr>
          <p:cNvPr id="6154" name="Picture 10" descr="Музыкальный фестиваль фон векторные иллюстрации с музыкальными  инструментами и живое пение для плаката, баннера или шаблона брошюры |  Премиум векторы">
            <a:extLst>
              <a:ext uri="{FF2B5EF4-FFF2-40B4-BE49-F238E27FC236}">
                <a16:creationId xmlns:a16="http://schemas.microsoft.com/office/drawing/2014/main" id="{7AB4DD8F-BDE8-4CD0-A30E-BE48E33C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62" y="2947618"/>
            <a:ext cx="3862018" cy="271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79A17B-E468-4365-8CFA-8EC056331DEB}"/>
              </a:ext>
            </a:extLst>
          </p:cNvPr>
          <p:cNvSpPr/>
          <p:nvPr/>
        </p:nvSpPr>
        <p:spPr>
          <a:xfrm>
            <a:off x="280620" y="3206710"/>
            <a:ext cx="7855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концертів, фестивалів, виставок, ярмарків, форумів, товариських зустрічей  та інших культурних заходів.</a:t>
            </a:r>
            <a:endParaRPr lang="ru-UA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47ED88-248E-4FA1-BABF-A3F52ED4AED0}"/>
              </a:ext>
            </a:extLst>
          </p:cNvPr>
          <p:cNvSpPr/>
          <p:nvPr/>
        </p:nvSpPr>
        <p:spPr>
          <a:xfrm>
            <a:off x="235962" y="4470380"/>
            <a:ext cx="78550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інвентаризації історичних та культурних об’єктів по 2 старостинських округах (</a:t>
            </a:r>
            <a:r>
              <a:rPr lang="uk-UA" sz="2000" dirty="0" err="1"/>
              <a:t>Катеринівський</a:t>
            </a:r>
            <a:r>
              <a:rPr lang="uk-UA" sz="2000" dirty="0"/>
              <a:t>, </a:t>
            </a:r>
            <a:r>
              <a:rPr lang="uk-UA" sz="2000" dirty="0" err="1"/>
              <a:t>Орлівський</a:t>
            </a:r>
            <a:r>
              <a:rPr lang="uk-UA" sz="2000" dirty="0"/>
              <a:t>), які розташовані на території громади та формування реєстру історичних та культурних об’єктів у паперовій та електронній версії на офіційному сайті громади.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634230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3.4. Розвиток спортивної інфраструктури, підтримка спортивних ініціатив та спортивної активності мешканців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80619" y="2456261"/>
            <a:ext cx="812006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3.4.1 </a:t>
            </a:r>
            <a:r>
              <a:rPr lang="uk-UA" sz="2200" b="1" dirty="0"/>
              <a:t>Розвиток мережі невеликих загальнодоступних </a:t>
            </a:r>
          </a:p>
          <a:p>
            <a:r>
              <a:rPr lang="uk-UA" sz="2200" b="1" dirty="0"/>
              <a:t>спортивних об’єктів в різних населених пунктах</a:t>
            </a:r>
            <a:endParaRPr lang="uk-UA" sz="22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80619" y="4021324"/>
            <a:ext cx="669168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3.4.2 </a:t>
            </a:r>
            <a:r>
              <a:rPr lang="uk-UA" sz="2200" b="1" dirty="0"/>
              <a:t>Підтримка участі провідних спортсменів - мешканців громади та місцевих спортивних команд у змаганнях різного рівня</a:t>
            </a:r>
            <a:endParaRPr lang="ru-UA" sz="22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884B6D3-E960-46A6-AC01-FDD1F572C735}"/>
              </a:ext>
            </a:extLst>
          </p:cNvPr>
          <p:cNvSpPr/>
          <p:nvPr/>
        </p:nvSpPr>
        <p:spPr>
          <a:xfrm>
            <a:off x="280620" y="3206710"/>
            <a:ext cx="7855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Здійснення ремонту існуючих спортивних майданчиків та встановлення нових майданчиків </a:t>
            </a:r>
            <a:endParaRPr lang="ru-UA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661ED3-0451-4AC2-AE34-9E182BE75D3A}"/>
              </a:ext>
            </a:extLst>
          </p:cNvPr>
          <p:cNvSpPr/>
          <p:nvPr/>
        </p:nvSpPr>
        <p:spPr>
          <a:xfrm>
            <a:off x="280619" y="5121715"/>
            <a:ext cx="73203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Через Програму розвитку спорту в громаді передбачення </a:t>
            </a:r>
          </a:p>
          <a:p>
            <a:r>
              <a:rPr lang="uk-UA" sz="2000" dirty="0"/>
              <a:t>фінансової та організаційної підтримки спортсменів та спортивних команд у змаганнях регіонального та загальноукраїнського рівня</a:t>
            </a:r>
            <a:endParaRPr lang="ru-UA" sz="2000" dirty="0"/>
          </a:p>
        </p:txBody>
      </p:sp>
      <p:pic>
        <p:nvPicPr>
          <p:cNvPr id="12290" name="Picture 2" descr="Спортивные площадки - Зелёный квартал">
            <a:extLst>
              <a:ext uri="{FF2B5EF4-FFF2-40B4-BE49-F238E27FC236}">
                <a16:creationId xmlns:a16="http://schemas.microsoft.com/office/drawing/2014/main" id="{EFB4F326-1519-47F6-B99E-367572C5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86" y="1837663"/>
            <a:ext cx="3942297" cy="175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Экологическая деревянная спортивная площадка Стоковое Изображение -  изображение насчитывающей трап, парк: 97822493">
            <a:extLst>
              <a:ext uri="{FF2B5EF4-FFF2-40B4-BE49-F238E27FC236}">
                <a16:creationId xmlns:a16="http://schemas.microsoft.com/office/drawing/2014/main" id="{1D6B5E26-93B9-4F0E-AA4B-C83FD827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3645636"/>
            <a:ext cx="4370971" cy="29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884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3.4. Розвиток спортивної інфраструктури, підтримка спортивних ініціатив та спортивної активності мешканців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23467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194279" y="4278570"/>
            <a:ext cx="68659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3.4.4 </a:t>
            </a:r>
            <a:r>
              <a:rPr lang="uk-UA" sz="2200" b="1" dirty="0"/>
              <a:t>Реконструкція центрального стадіону</a:t>
            </a:r>
            <a:endParaRPr lang="ru-UA" sz="2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194279" y="2369486"/>
            <a:ext cx="723038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3.4.3 </a:t>
            </a:r>
            <a:r>
              <a:rPr lang="uk-UA" sz="2200" b="1" dirty="0"/>
              <a:t>Розвиток нових форм та різновидів фізичної активності, залучення мешканців всіх вікових категорій до занять фізичною культурою</a:t>
            </a:r>
            <a:endParaRPr lang="ru-UA" sz="22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2850E7-6B0A-4F29-A9AD-CD08A69132A9}"/>
              </a:ext>
            </a:extLst>
          </p:cNvPr>
          <p:cNvSpPr/>
          <p:nvPr/>
        </p:nvSpPr>
        <p:spPr>
          <a:xfrm>
            <a:off x="194279" y="5266764"/>
            <a:ext cx="686590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3.4.5 </a:t>
            </a:r>
            <a:r>
              <a:rPr lang="uk-UA" sz="2200" b="1" dirty="0"/>
              <a:t>Покращення матеріально-технічної бази та розвиток комунального закладу «ДЮСШ»</a:t>
            </a:r>
            <a:endParaRPr lang="ru-UA" sz="2200" b="1" dirty="0"/>
          </a:p>
        </p:txBody>
      </p:sp>
      <p:pic>
        <p:nvPicPr>
          <p:cNvPr id="7170" name="Picture 2" descr="Outdoor basketball court background vector clip art cartoon - WikiClipArt">
            <a:extLst>
              <a:ext uri="{FF2B5EF4-FFF2-40B4-BE49-F238E27FC236}">
                <a16:creationId xmlns:a16="http://schemas.microsoft.com/office/drawing/2014/main" id="{6C8B5127-3FC4-45D3-8395-8644DFA87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b="11884"/>
          <a:stretch/>
        </p:blipFill>
        <p:spPr bwMode="auto">
          <a:xfrm>
            <a:off x="7496469" y="1837723"/>
            <a:ext cx="427686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D84CE-5B84-47A0-8C76-8CDA55D7C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592" t="17843" r="4257" b="57573"/>
          <a:stretch/>
        </p:blipFill>
        <p:spPr>
          <a:xfrm>
            <a:off x="7424661" y="3429000"/>
            <a:ext cx="4348671" cy="1625958"/>
          </a:xfrm>
          <a:prstGeom prst="rect">
            <a:avLst/>
          </a:prstGeom>
        </p:spPr>
      </p:pic>
      <p:pic>
        <p:nvPicPr>
          <p:cNvPr id="7176" name="Picture 8" descr="РЕКОНСТРУКЦІЯ БУДІВЛІ КЗ «ПОКРОВСЬКА ДИТЯЧО-ЮНАЦЬКА СПОРТИВНА ШКОЛА» –  dp-invest.com.ua">
            <a:extLst>
              <a:ext uri="{FF2B5EF4-FFF2-40B4-BE49-F238E27FC236}">
                <a16:creationId xmlns:a16="http://schemas.microsoft.com/office/drawing/2014/main" id="{EF092600-5249-4CC5-8A7C-F4930C71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469" y="4878990"/>
            <a:ext cx="4276863" cy="18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B11CEF2-7227-484C-8CF0-D11B58F7AE1F}"/>
              </a:ext>
            </a:extLst>
          </p:cNvPr>
          <p:cNvSpPr/>
          <p:nvPr/>
        </p:nvSpPr>
        <p:spPr>
          <a:xfrm>
            <a:off x="194279" y="3429956"/>
            <a:ext cx="7230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Організація щонайменше 2 на рік масових громадських фізкультурних акцій, а також змагань, які популяризують </a:t>
            </a:r>
          </a:p>
          <a:p>
            <a:r>
              <a:rPr lang="uk-UA" sz="2000" dirty="0"/>
              <a:t>фізкультуру в родинах, серед людей старшого покоління. </a:t>
            </a:r>
            <a:endParaRPr lang="ru-UA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5EFF73-3688-4835-967D-7FE15B4A7EED}"/>
              </a:ext>
            </a:extLst>
          </p:cNvPr>
          <p:cNvSpPr/>
          <p:nvPr/>
        </p:nvSpPr>
        <p:spPr>
          <a:xfrm>
            <a:off x="194279" y="4654730"/>
            <a:ext cx="7101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Відновлення стадіону дозволяє організувати спортивні </a:t>
            </a:r>
          </a:p>
          <a:p>
            <a:r>
              <a:rPr lang="uk-UA" sz="2000" dirty="0"/>
              <a:t>події регіонального масштабу </a:t>
            </a:r>
            <a:endParaRPr lang="ru-UA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1378B3E-98E2-4814-BDDA-6795D5B25854}"/>
              </a:ext>
            </a:extLst>
          </p:cNvPr>
          <p:cNvSpPr/>
          <p:nvPr/>
        </p:nvSpPr>
        <p:spPr>
          <a:xfrm>
            <a:off x="194279" y="5930644"/>
            <a:ext cx="7855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Виконання ремонтних робіт у закладі, оснащення обладнанням та інвентарем. Розширення </a:t>
            </a:r>
            <a:r>
              <a:rPr lang="uk-UA" sz="2000" dirty="0" err="1"/>
              <a:t>спектору</a:t>
            </a:r>
            <a:r>
              <a:rPr lang="uk-UA" sz="2000" dirty="0"/>
              <a:t> секцій з різних видів спорту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822753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3.5. Підвищення відчуття соціальної захищеності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550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80619" y="1970757"/>
            <a:ext cx="812006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3.5.1 </a:t>
            </a:r>
            <a:r>
              <a:rPr lang="uk-UA" sz="2200" b="1" dirty="0"/>
              <a:t>Розвиток соціальної допомоги мешканцям </a:t>
            </a:r>
          </a:p>
          <a:p>
            <a:r>
              <a:rPr lang="uk-UA" sz="2200" b="1" dirty="0"/>
              <a:t>територіальної громади</a:t>
            </a:r>
            <a:endParaRPr lang="uk-UA" sz="22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80619" y="3098214"/>
            <a:ext cx="77775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3.5.2 </a:t>
            </a:r>
            <a:r>
              <a:rPr lang="uk-UA" sz="2200" b="1" dirty="0"/>
              <a:t>Забезпечення житлом пільгової категорії населення громади  відповідно до чинного законодавства </a:t>
            </a:r>
            <a:endParaRPr lang="ru-UA" sz="2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274980" y="4552619"/>
            <a:ext cx="78775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3.5.3 </a:t>
            </a:r>
            <a:r>
              <a:rPr lang="uk-UA" sz="2200" b="1" dirty="0"/>
              <a:t>Соціальна допомога та соціальна реабілітація</a:t>
            </a:r>
          </a:p>
          <a:p>
            <a:r>
              <a:rPr lang="uk-UA" sz="2200" b="1" dirty="0"/>
              <a:t> учасників бойових дій, ліквідаторів аварії на ЧАЕС, внутрішньо переміщених осіб</a:t>
            </a:r>
            <a:endParaRPr lang="ru-UA" sz="2200" b="1" dirty="0"/>
          </a:p>
        </p:txBody>
      </p:sp>
      <p:pic>
        <p:nvPicPr>
          <p:cNvPr id="1026" name="Picture 2" descr="Family Dynamics Around Caring for Aging Parents - The Osborn">
            <a:extLst>
              <a:ext uri="{FF2B5EF4-FFF2-40B4-BE49-F238E27FC236}">
                <a16:creationId xmlns:a16="http://schemas.microsoft.com/office/drawing/2014/main" id="{FF1446C6-C54B-41B0-9C08-05D338BBA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 b="14863"/>
          <a:stretch/>
        </p:blipFill>
        <p:spPr bwMode="auto">
          <a:xfrm>
            <a:off x="6991151" y="1475545"/>
            <a:ext cx="2595022" cy="15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D4884-3687-42B3-807C-81FE5AF356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34" t="9838" r="44005" b="66990"/>
          <a:stretch/>
        </p:blipFill>
        <p:spPr>
          <a:xfrm>
            <a:off x="9489572" y="2086960"/>
            <a:ext cx="2272916" cy="228568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1594519-DDE5-4986-8973-2B0AAE537A21}"/>
              </a:ext>
            </a:extLst>
          </p:cNvPr>
          <p:cNvGrpSpPr/>
          <p:nvPr/>
        </p:nvGrpSpPr>
        <p:grpSpPr>
          <a:xfrm>
            <a:off x="7765544" y="4534982"/>
            <a:ext cx="4218989" cy="2189511"/>
            <a:chOff x="8178027" y="2940839"/>
            <a:chExt cx="3656279" cy="1809820"/>
          </a:xfrm>
        </p:grpSpPr>
        <p:pic>
          <p:nvPicPr>
            <p:cNvPr id="1032" name="Picture 8" descr="Терапевт, женщина психолога советуя с подавленная Иллюстрация вектора -  иллюстрации насчитывающей горемычно, психология: 128423064">
              <a:extLst>
                <a:ext uri="{FF2B5EF4-FFF2-40B4-BE49-F238E27FC236}">
                  <a16:creationId xmlns:a16="http://schemas.microsoft.com/office/drawing/2014/main" id="{C20092E6-5E1F-4697-B597-1955ABE17E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6084" r="6447" b="12362"/>
            <a:stretch/>
          </p:blipFill>
          <p:spPr bwMode="auto">
            <a:xfrm>
              <a:off x="8246897" y="3233206"/>
              <a:ext cx="1515329" cy="1517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Консультировать вектор психолога Иллюстрация вектора - иллюстрации  насчитывающей консультировать, профессионал: 116345811">
              <a:extLst>
                <a:ext uri="{FF2B5EF4-FFF2-40B4-BE49-F238E27FC236}">
                  <a16:creationId xmlns:a16="http://schemas.microsoft.com/office/drawing/2014/main" id="{2D6BB750-C82C-4A43-8974-5EB77665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1" b="16437"/>
            <a:stretch/>
          </p:blipFill>
          <p:spPr bwMode="auto">
            <a:xfrm>
              <a:off x="9773656" y="3287319"/>
              <a:ext cx="2060650" cy="1359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65CB6DC-10A9-4255-B0B9-07BC75969827}"/>
                </a:ext>
              </a:extLst>
            </p:cNvPr>
            <p:cNvSpPr/>
            <p:nvPr/>
          </p:nvSpPr>
          <p:spPr>
            <a:xfrm>
              <a:off x="8178027" y="2940839"/>
              <a:ext cx="3637003" cy="33072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2000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Осередок психологічної допомоги</a:t>
              </a:r>
              <a:endParaRPr lang="ru-UA" sz="2000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D255241-D63B-427F-B0CD-6413ADA2131B}"/>
              </a:ext>
            </a:extLst>
          </p:cNvPr>
          <p:cNvSpPr/>
          <p:nvPr/>
        </p:nvSpPr>
        <p:spPr>
          <a:xfrm>
            <a:off x="284183" y="2670630"/>
            <a:ext cx="7101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Розширення послуг Покровського терцентру</a:t>
            </a:r>
            <a:endParaRPr lang="ru-UA" sz="20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4B240B8-9968-4C02-AB36-57DD0982D038}"/>
              </a:ext>
            </a:extLst>
          </p:cNvPr>
          <p:cNvSpPr/>
          <p:nvPr/>
        </p:nvSpPr>
        <p:spPr>
          <a:xfrm>
            <a:off x="284182" y="3844733"/>
            <a:ext cx="7687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Придбання житла та надання вільного житла комунальної власності Покровської селищної ТГ для пільгової категорії населення.</a:t>
            </a:r>
            <a:endParaRPr lang="ru-UA" sz="20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13395A0-382E-42D6-B77D-35AC0DC4CC7D}"/>
              </a:ext>
            </a:extLst>
          </p:cNvPr>
          <p:cNvSpPr/>
          <p:nvPr/>
        </p:nvSpPr>
        <p:spPr>
          <a:xfrm>
            <a:off x="284183" y="5634388"/>
            <a:ext cx="7783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На базі Центру ПМСД організація функціонування осередку психологічної допомоги</a:t>
            </a:r>
            <a:r>
              <a:rPr lang="uk-UA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48921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3.5. Підвищення відчуття соціальної захищеності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550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432603" y="2039847"/>
            <a:ext cx="78775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3.5.4 </a:t>
            </a:r>
            <a:r>
              <a:rPr lang="uk-UA" sz="2200" b="1" dirty="0"/>
              <a:t>Проведення системних заходів допомоги родинам, які знаходяться у кризових ситуаціях, профілактика сімейного насильства</a:t>
            </a:r>
            <a:endParaRPr lang="ru-UA" sz="22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2850E7-6B0A-4F29-A9AD-CD08A69132A9}"/>
              </a:ext>
            </a:extLst>
          </p:cNvPr>
          <p:cNvSpPr/>
          <p:nvPr/>
        </p:nvSpPr>
        <p:spPr>
          <a:xfrm>
            <a:off x="432603" y="4002546"/>
            <a:ext cx="78775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3.5.5 </a:t>
            </a:r>
            <a:r>
              <a:rPr lang="uk-UA" sz="2200" b="1" dirty="0"/>
              <a:t>Розширити мережу  пасажирських перевезень на території громади для пільгових категорій населення</a:t>
            </a:r>
            <a:endParaRPr lang="ru-UA" sz="2200" b="1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EBD254B-1743-4893-AB52-E44C43AF5AD6}"/>
              </a:ext>
            </a:extLst>
          </p:cNvPr>
          <p:cNvGrpSpPr/>
          <p:nvPr/>
        </p:nvGrpSpPr>
        <p:grpSpPr>
          <a:xfrm>
            <a:off x="7534105" y="4802566"/>
            <a:ext cx="4429481" cy="1441254"/>
            <a:chOff x="8318981" y="5730764"/>
            <a:chExt cx="3492621" cy="1099903"/>
          </a:xfrm>
        </p:grpSpPr>
        <p:pic>
          <p:nvPicPr>
            <p:cNvPr id="1036" name="Picture 12" descr="Микроавтобус векторный рисунок (65 фото) » Рисунки для срисовки и не только">
              <a:extLst>
                <a:ext uri="{FF2B5EF4-FFF2-40B4-BE49-F238E27FC236}">
                  <a16:creationId xmlns:a16="http://schemas.microsoft.com/office/drawing/2014/main" id="{DB4B6F17-F8DD-4ACA-8053-ADFEED1D23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88" b="26199"/>
            <a:stretch/>
          </p:blipFill>
          <p:spPr bwMode="auto">
            <a:xfrm>
              <a:off x="9634901" y="5800961"/>
              <a:ext cx="2176701" cy="95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41093E6-AE91-4BBD-9698-89E482AEA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391" t="11749" r="36990" b="37013"/>
            <a:stretch/>
          </p:blipFill>
          <p:spPr>
            <a:xfrm>
              <a:off x="8318981" y="5730764"/>
              <a:ext cx="939547" cy="1099903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43A46C-1381-4038-AF81-5CEE32CF5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55" t="23955" r="30784" b="39137"/>
          <a:stretch/>
        </p:blipFill>
        <p:spPr>
          <a:xfrm>
            <a:off x="7772215" y="2771528"/>
            <a:ext cx="4239106" cy="144125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8073CC2-2DEF-4A77-90B9-399C7261883D}"/>
              </a:ext>
            </a:extLst>
          </p:cNvPr>
          <p:cNvSpPr/>
          <p:nvPr/>
        </p:nvSpPr>
        <p:spPr>
          <a:xfrm>
            <a:off x="432603" y="3075057"/>
            <a:ext cx="7101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Створення мобільної бригади, кризової кімнати та покращення матеріально технічної бази Центру соціальних служб</a:t>
            </a:r>
            <a:endParaRPr lang="ru-UA" sz="20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F155B84-5F6A-4B5A-BF64-7D47F5668597}"/>
              </a:ext>
            </a:extLst>
          </p:cNvPr>
          <p:cNvSpPr/>
          <p:nvPr/>
        </p:nvSpPr>
        <p:spPr>
          <a:xfrm>
            <a:off x="432603" y="4735387"/>
            <a:ext cx="7101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моніторингу маршрутів спільно з перевізником та мешканцями громади.</a:t>
            </a:r>
            <a:endParaRPr lang="ru-UA" sz="2000" dirty="0"/>
          </a:p>
          <a:p>
            <a:r>
              <a:rPr lang="uk-UA" sz="2000" dirty="0"/>
              <a:t>Розроблення додаткового маршруту соціального автобусу для  організації проїзду пільгових категорій громадян автомобільним транспортом в межах громади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8228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2F536-3DD7-44CB-8F57-C43BE529D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776413" y="1057511"/>
            <a:ext cx="8546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Red Ring Bold" panose="020B0704020202020204" pitchFamily="34" charset="0"/>
              </a:rPr>
              <a:t>Робочі наради, групи, консультації</a:t>
            </a: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FF6C67B-A34C-4E1E-A367-446779DB7441}"/>
              </a:ext>
            </a:extLst>
          </p:cNvPr>
          <p:cNvGrpSpPr/>
          <p:nvPr/>
        </p:nvGrpSpPr>
        <p:grpSpPr>
          <a:xfrm>
            <a:off x="410754" y="1642286"/>
            <a:ext cx="11370492" cy="4851853"/>
            <a:chOff x="614362" y="1658805"/>
            <a:chExt cx="11370492" cy="4851853"/>
          </a:xfrm>
        </p:grpSpPr>
        <p:pic>
          <p:nvPicPr>
            <p:cNvPr id="12" name="Picture 3" descr="D:\фото2017\фото газета\5 зустріч з поляками\DSC03748.JPG">
              <a:extLst>
                <a:ext uri="{FF2B5EF4-FFF2-40B4-BE49-F238E27FC236}">
                  <a16:creationId xmlns:a16="http://schemas.microsoft.com/office/drawing/2014/main" id="{51F0B60B-5D1B-44A1-9C05-B065D8552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86" y="3771458"/>
              <a:ext cx="3644900" cy="27336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9432A8D-84E2-46EA-AD3B-E67AE1DB6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62" y="1665275"/>
              <a:ext cx="3648724" cy="24260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D5DDB3D-B823-4613-9348-1989B2C5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192" y="1658805"/>
              <a:ext cx="3648724" cy="24324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2C6454C-F1E3-41E9-B96D-DC8E79DB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83"/>
            <a:stretch/>
          </p:blipFill>
          <p:spPr>
            <a:xfrm>
              <a:off x="4280192" y="4124324"/>
              <a:ext cx="3644900" cy="23863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D488A5E-98E1-4BB3-A017-156F1F8A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"/>
            <a:stretch/>
          </p:blipFill>
          <p:spPr>
            <a:xfrm>
              <a:off x="7972867" y="1658805"/>
              <a:ext cx="4011987" cy="24434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91B4A00-6BBD-44C4-BC63-1F74C6AB1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9" r="2874" b="2338"/>
            <a:stretch/>
          </p:blipFill>
          <p:spPr>
            <a:xfrm>
              <a:off x="7972867" y="4118799"/>
              <a:ext cx="4011987" cy="23863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90713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ЩО ТАКЕ ПАТРОНАТНА СІМ'Я - Зачепилівська громада">
            <a:extLst>
              <a:ext uri="{FF2B5EF4-FFF2-40B4-BE49-F238E27FC236}">
                <a16:creationId xmlns:a16="http://schemas.microsoft.com/office/drawing/2014/main" id="{45094BE8-DCEF-446D-8AF0-6ED8F138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7943386" y="4394254"/>
            <a:ext cx="4248614" cy="15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3.5. Підвищення відчуття соціальної захищеності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550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230613" y="2134687"/>
            <a:ext cx="812006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3.5.6 </a:t>
            </a:r>
            <a:r>
              <a:rPr lang="uk-UA" sz="2200" b="1" dirty="0"/>
              <a:t>Удосконалення системи заходів, спрямованих </a:t>
            </a:r>
          </a:p>
          <a:p>
            <a:r>
              <a:rPr lang="uk-UA" sz="2200" b="1" dirty="0"/>
              <a:t>на реалізацію рівних можливостей чоловіків і жінок в громаді</a:t>
            </a:r>
            <a:endParaRPr lang="uk-UA" sz="22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230613" y="3606799"/>
            <a:ext cx="77775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3.5.7 </a:t>
            </a:r>
            <a:r>
              <a:rPr lang="uk-UA" sz="2200" b="1" dirty="0"/>
              <a:t>Розвиток сімейних форм виховання</a:t>
            </a:r>
          </a:p>
          <a:p>
            <a:r>
              <a:rPr lang="uk-UA" sz="2200" b="1" dirty="0"/>
              <a:t> в Покровській громаді</a:t>
            </a:r>
            <a:endParaRPr lang="ru-UA" sz="2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230613" y="4997315"/>
            <a:ext cx="78775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3.5.8 </a:t>
            </a:r>
            <a:r>
              <a:rPr lang="uk-UA" sz="2200" b="1" dirty="0"/>
              <a:t>Придбання житла для ДБСТ</a:t>
            </a:r>
            <a:endParaRPr lang="ru-UA" sz="2200" b="1" dirty="0"/>
          </a:p>
        </p:txBody>
      </p:sp>
      <p:sp>
        <p:nvSpPr>
          <p:cNvPr id="3" name="AutoShape 10" descr="Жінка: векторна графіка, зображення, Жінка малюнки | Скачати з  Depositphotos®">
            <a:extLst>
              <a:ext uri="{FF2B5EF4-FFF2-40B4-BE49-F238E27FC236}">
                <a16:creationId xmlns:a16="http://schemas.microsoft.com/office/drawing/2014/main" id="{9BC63B0D-6628-4C8A-AE36-C233C6D3F3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2062" name="Picture 14" descr="Всеукраїнська мережа осередків гендерної освіти: комплексний підхід до  впровадження гендерної рівності - Освіта і просвіта">
            <a:extLst>
              <a:ext uri="{FF2B5EF4-FFF2-40B4-BE49-F238E27FC236}">
                <a16:creationId xmlns:a16="http://schemas.microsoft.com/office/drawing/2014/main" id="{AE93EDEF-98DF-4181-B9F3-AF329E12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1812384"/>
            <a:ext cx="2507825" cy="25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6EE8446-DB93-410C-9DD4-E8CFEEC8FA80}"/>
              </a:ext>
            </a:extLst>
          </p:cNvPr>
          <p:cNvSpPr/>
          <p:nvPr/>
        </p:nvSpPr>
        <p:spPr>
          <a:xfrm>
            <a:off x="208566" y="2975208"/>
            <a:ext cx="7101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Створення методичного центру з гендерних питань</a:t>
            </a:r>
            <a:endParaRPr lang="ru-UA" sz="20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7A621F0-81DC-4A6B-B735-5AE6AC42800F}"/>
              </a:ext>
            </a:extLst>
          </p:cNvPr>
          <p:cNvSpPr/>
          <p:nvPr/>
        </p:nvSpPr>
        <p:spPr>
          <a:xfrm>
            <a:off x="230613" y="4329532"/>
            <a:ext cx="7101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Створення патронатної сім’ї</a:t>
            </a:r>
            <a:endParaRPr lang="ru-UA" sz="2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8CD9B83-A1AC-4834-98EC-AFA6E5612BB8}"/>
              </a:ext>
            </a:extLst>
          </p:cNvPr>
          <p:cNvSpPr/>
          <p:nvPr/>
        </p:nvSpPr>
        <p:spPr>
          <a:xfrm>
            <a:off x="208566" y="5341391"/>
            <a:ext cx="7101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Придбання на території громади будинок сімейного типу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18750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3.5. Підвищення відчуття соціальної захищеності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550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194279" y="2199581"/>
            <a:ext cx="787754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3.5.9 </a:t>
            </a:r>
            <a:r>
              <a:rPr lang="uk-UA" sz="2200" b="1" dirty="0"/>
              <a:t>Придбання житла для дітей-сиріт, дітей, </a:t>
            </a:r>
          </a:p>
          <a:p>
            <a:r>
              <a:rPr lang="uk-UA" sz="2200" b="1" dirty="0"/>
              <a:t>позбавлених батьківського піклування та осіб з їх числа</a:t>
            </a:r>
            <a:endParaRPr lang="ru-UA" sz="22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2850E7-6B0A-4F29-A9AD-CD08A69132A9}"/>
              </a:ext>
            </a:extLst>
          </p:cNvPr>
          <p:cNvSpPr/>
          <p:nvPr/>
        </p:nvSpPr>
        <p:spPr>
          <a:xfrm>
            <a:off x="183853" y="4248766"/>
            <a:ext cx="787754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3.5.10 </a:t>
            </a:r>
            <a:r>
              <a:rPr lang="uk-UA" sz="2200" b="1" dirty="0"/>
              <a:t>Проведення роз’яснювальної,  інформаційної, профілактичної роботи щодо виховання дітей в родинах серед мешканців громади</a:t>
            </a:r>
            <a:endParaRPr lang="ru-UA" sz="2200" b="1" dirty="0"/>
          </a:p>
        </p:txBody>
      </p:sp>
      <p:sp>
        <p:nvSpPr>
          <p:cNvPr id="3" name="AutoShape 10" descr="Жінка: векторна графіка, зображення, Жінка малюнки | Скачати з  Depositphotos®">
            <a:extLst>
              <a:ext uri="{FF2B5EF4-FFF2-40B4-BE49-F238E27FC236}">
                <a16:creationId xmlns:a16="http://schemas.microsoft.com/office/drawing/2014/main" id="{9BC63B0D-6628-4C8A-AE36-C233C6D3F3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EFB3EDD-FEB4-4B1A-B0BD-7DED3ED881E5}"/>
              </a:ext>
            </a:extLst>
          </p:cNvPr>
          <p:cNvGrpSpPr/>
          <p:nvPr/>
        </p:nvGrpSpPr>
        <p:grpSpPr>
          <a:xfrm>
            <a:off x="7991665" y="4357689"/>
            <a:ext cx="4077916" cy="2468781"/>
            <a:chOff x="7991665" y="4357689"/>
            <a:chExt cx="4077916" cy="2468781"/>
          </a:xfrm>
        </p:grpSpPr>
        <p:pic>
          <p:nvPicPr>
            <p:cNvPr id="2056" name="Picture 8" descr="My big happy family , a large family , vector graphics Stock Vector Image  by ©irkast #100347002">
              <a:extLst>
                <a:ext uri="{FF2B5EF4-FFF2-40B4-BE49-F238E27FC236}">
                  <a16:creationId xmlns:a16="http://schemas.microsoft.com/office/drawing/2014/main" id="{615799B5-168D-49F9-A7FD-0893FD41A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3" b="6250"/>
            <a:stretch/>
          </p:blipFill>
          <p:spPr bwMode="auto">
            <a:xfrm>
              <a:off x="9289851" y="4357689"/>
              <a:ext cx="2779730" cy="2403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ciclo de vida da mulher 1992249 Vetor no Vecteezy">
              <a:extLst>
                <a:ext uri="{FF2B5EF4-FFF2-40B4-BE49-F238E27FC236}">
                  <a16:creationId xmlns:a16="http://schemas.microsoft.com/office/drawing/2014/main" id="{97F0553C-EF63-4020-A66F-8627A6E7BC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3" t="50217" r="53840" b="3595"/>
            <a:stretch/>
          </p:blipFill>
          <p:spPr bwMode="auto">
            <a:xfrm>
              <a:off x="7991665" y="4899069"/>
              <a:ext cx="718441" cy="192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B2485C3F-FDEA-4FC9-8DF6-449C1A347CA1}"/>
                </a:ext>
              </a:extLst>
            </p:cNvPr>
            <p:cNvSpPr/>
            <p:nvPr/>
          </p:nvSpPr>
          <p:spPr>
            <a:xfrm>
              <a:off x="8755944" y="5734482"/>
              <a:ext cx="629018" cy="506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1525EE2-85FB-4912-B072-BC9627EC2777}"/>
              </a:ext>
            </a:extLst>
          </p:cNvPr>
          <p:cNvGrpSpPr/>
          <p:nvPr/>
        </p:nvGrpSpPr>
        <p:grpSpPr>
          <a:xfrm>
            <a:off x="7869200" y="1672486"/>
            <a:ext cx="3531402" cy="2573204"/>
            <a:chOff x="9924239" y="1675562"/>
            <a:chExt cx="1965351" cy="1689964"/>
          </a:xfrm>
        </p:grpSpPr>
        <p:pic>
          <p:nvPicPr>
            <p:cNvPr id="2054" name="Picture 6" descr="Fondo de vector ciudad pequeña: векторна графіка, зображення, Fondo de  vector ciudad pequeña малюнки - Сторінка 52 | Скачати з Depositphotos®">
              <a:extLst>
                <a:ext uri="{FF2B5EF4-FFF2-40B4-BE49-F238E27FC236}">
                  <a16:creationId xmlns:a16="http://schemas.microsoft.com/office/drawing/2014/main" id="{96972E6D-2455-43BE-A916-7766A24B5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" t="14582" r="9824" b="9297"/>
            <a:stretch/>
          </p:blipFill>
          <p:spPr bwMode="auto">
            <a:xfrm>
              <a:off x="9924239" y="1986354"/>
              <a:ext cx="1965351" cy="1379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9FFF5CA-61C1-42F2-B50B-FB93FCEC11B0}"/>
                </a:ext>
              </a:extLst>
            </p:cNvPr>
            <p:cNvSpPr/>
            <p:nvPr/>
          </p:nvSpPr>
          <p:spPr>
            <a:xfrm>
              <a:off x="10165522" y="1675562"/>
              <a:ext cx="1642230" cy="307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400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Придбання житла</a:t>
              </a:r>
              <a:endParaRPr lang="ru-UA" sz="1400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CF04C6D-4328-4997-9035-FD0E120A605E}"/>
              </a:ext>
            </a:extLst>
          </p:cNvPr>
          <p:cNvSpPr/>
          <p:nvPr/>
        </p:nvSpPr>
        <p:spPr>
          <a:xfrm>
            <a:off x="208566" y="2975208"/>
            <a:ext cx="7101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Отримання дітьми-сиротами, дітьми, позбавленими батьківського піклування та особами з їх числа квартир</a:t>
            </a:r>
            <a:endParaRPr lang="ru-UA" sz="2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CFFE68F-8B38-4B69-A4E8-3C8665522642}"/>
              </a:ext>
            </a:extLst>
          </p:cNvPr>
          <p:cNvSpPr/>
          <p:nvPr/>
        </p:nvSpPr>
        <p:spPr>
          <a:xfrm>
            <a:off x="208566" y="5279609"/>
            <a:ext cx="71015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вуличних акцій у громаді, роз’яснювальної роботи в закладах освіти, охорони здоров’я та соціально-культурної сфери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983645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3.6. Організація системи цивільного захисту та покращення громадської безпеки населення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550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123257" y="2048798"/>
            <a:ext cx="80325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3.6.1 Розвиток консультаційних пунктів цивільного захисту населення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109829" y="5195097"/>
            <a:ext cx="85953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3.6.3 Забезпечення безпеки в закладах освіти громади</a:t>
            </a:r>
            <a:endParaRPr lang="ru-UA" sz="2500" b="1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56ABB2-C596-458B-B1EB-7B1757996906}"/>
              </a:ext>
            </a:extLst>
          </p:cNvPr>
          <p:cNvGrpSpPr/>
          <p:nvPr/>
        </p:nvGrpSpPr>
        <p:grpSpPr>
          <a:xfrm>
            <a:off x="8393129" y="3429000"/>
            <a:ext cx="3299341" cy="2962128"/>
            <a:chOff x="4520508" y="3523603"/>
            <a:chExt cx="3299341" cy="2962128"/>
          </a:xfrm>
        </p:grpSpPr>
        <p:pic>
          <p:nvPicPr>
            <p:cNvPr id="3076" name="Picture 4" descr="У громаді планують створення Центру безпеки | Офіційний сайт Черкаської  обласної ради. Новини, події, анонси, інформація про раду та депутатів">
              <a:extLst>
                <a:ext uri="{FF2B5EF4-FFF2-40B4-BE49-F238E27FC236}">
                  <a16:creationId xmlns:a16="http://schemas.microsoft.com/office/drawing/2014/main" id="{064132CB-B98B-4A91-8B19-30AE572F0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37"/>
            <a:stretch/>
          </p:blipFill>
          <p:spPr bwMode="auto">
            <a:xfrm>
              <a:off x="4520508" y="3523603"/>
              <a:ext cx="3299341" cy="1610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Вінниця.info | В Бабчинецькій ОТГ після двох років будівництва відкрили Центр  безпеки громадян. Фото та відео">
              <a:extLst>
                <a:ext uri="{FF2B5EF4-FFF2-40B4-BE49-F238E27FC236}">
                  <a16:creationId xmlns:a16="http://schemas.microsoft.com/office/drawing/2014/main" id="{84F5303B-419C-4CA9-94D9-4EB4267E8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44" b="7906"/>
            <a:stretch/>
          </p:blipFill>
          <p:spPr bwMode="auto">
            <a:xfrm>
              <a:off x="4520508" y="5103204"/>
              <a:ext cx="3299341" cy="1382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123256" y="3806330"/>
            <a:ext cx="81968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3.6.2 Забезпечення безпеки мешканців громади</a:t>
            </a:r>
            <a:endParaRPr lang="ru-UA" sz="2500" b="1" dirty="0"/>
          </a:p>
        </p:txBody>
      </p:sp>
      <p:pic>
        <p:nvPicPr>
          <p:cNvPr id="3082" name="Picture 10" descr="Softline надає послугу інформування за допомогою смс-розсилки">
            <a:extLst>
              <a:ext uri="{FF2B5EF4-FFF2-40B4-BE49-F238E27FC236}">
                <a16:creationId xmlns:a16="http://schemas.microsoft.com/office/drawing/2014/main" id="{7B633218-8E0F-4811-8341-2123C670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4" b="20428"/>
          <a:stretch/>
        </p:blipFill>
        <p:spPr bwMode="auto">
          <a:xfrm>
            <a:off x="8155781" y="1800501"/>
            <a:ext cx="3774039" cy="144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2E8D7DD-1CB8-4738-B96F-7914C4D5C0DD}"/>
              </a:ext>
            </a:extLst>
          </p:cNvPr>
          <p:cNvSpPr/>
          <p:nvPr/>
        </p:nvSpPr>
        <p:spPr>
          <a:xfrm>
            <a:off x="123256" y="2773915"/>
            <a:ext cx="7492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Інформування та проведення роз’яснювальної роботи  серед населення, а також формування пакету інформаційних матеріалів з питань техногенно-екологічної безпеки і надзвичайних ситуацій </a:t>
            </a:r>
            <a:endParaRPr lang="ru-UA" sz="2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E5E36FC-0530-4A4E-A19A-3357F3BDF475}"/>
              </a:ext>
            </a:extLst>
          </p:cNvPr>
          <p:cNvSpPr/>
          <p:nvPr/>
        </p:nvSpPr>
        <p:spPr>
          <a:xfrm>
            <a:off x="123255" y="4195413"/>
            <a:ext cx="8196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Будівництво Центру безпеки громади. Утворення місцевої пожежної команди. Розширення мережі встановленого </a:t>
            </a:r>
            <a:r>
              <a:rPr lang="uk-UA" sz="2000" dirty="0" err="1"/>
              <a:t>відеонагляду</a:t>
            </a:r>
            <a:r>
              <a:rPr lang="uk-UA" sz="2000" dirty="0"/>
              <a:t>, забезпечення матеріально-технічним обладнанням поліцейських офіцерів громади. </a:t>
            </a:r>
            <a:endParaRPr lang="ru-UA" sz="20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161F028-09FA-4719-97D7-43FAAC3253B0}"/>
              </a:ext>
            </a:extLst>
          </p:cNvPr>
          <p:cNvSpPr/>
          <p:nvPr/>
        </p:nvSpPr>
        <p:spPr>
          <a:xfrm>
            <a:off x="138819" y="5530820"/>
            <a:ext cx="8196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Участь у проєкті «Вихователь безпеки». Запровадження в штаті виконкому посади, які будуть виконувати обов’язки спеціаліста із безпеки в освітньому середовищі.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620352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3.7. </a:t>
            </a:r>
            <a:r>
              <a:rPr lang="uk-UA" sz="2200" b="1" dirty="0">
                <a:solidFill>
                  <a:srgbClr val="C00000"/>
                </a:solidFill>
              </a:rPr>
              <a:t>Зростання прозорості діяльності органів місцевого самоврядування, розвиток кадрового та інституційного потенціалу матеріальної бази ОМС</a:t>
            </a:r>
            <a:endParaRPr lang="uk-UA" sz="22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03414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194277" y="2403834"/>
            <a:ext cx="920689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3.7.1 </a:t>
            </a:r>
            <a:r>
              <a:rPr lang="uk-UA" sz="2200" b="1" dirty="0"/>
              <a:t>Удосконалення набутих та здобуття нових навичок посадових осіб виконавчого комітету в напрямку вдосконалення професійної діяльності</a:t>
            </a:r>
            <a:endParaRPr lang="uk-UA" sz="22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194277" y="4296943"/>
            <a:ext cx="904533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3.7.2 </a:t>
            </a:r>
            <a:r>
              <a:rPr lang="uk-UA" sz="2200" b="1" dirty="0"/>
              <a:t>Організація ефективної двосторонньої комунікації влади з мешканцями</a:t>
            </a:r>
            <a:endParaRPr lang="ru-UA" sz="2200" b="1" dirty="0"/>
          </a:p>
        </p:txBody>
      </p:sp>
      <p:pic>
        <p:nvPicPr>
          <p:cNvPr id="4098" name="Picture 2" descr="Підвищення кваліфікації / стажування | ХНУРЕ - Харківський національний  університет радіоелектроніки | ХНУРЕ - Харківський національний університет  радіоелектроніки">
            <a:extLst>
              <a:ext uri="{FF2B5EF4-FFF2-40B4-BE49-F238E27FC236}">
                <a16:creationId xmlns:a16="http://schemas.microsoft.com/office/drawing/2014/main" id="{96C585F0-D80E-4D16-AD86-21C108C9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618" y="1823223"/>
            <a:ext cx="2758103" cy="26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мунікаційна політика | uhe.gov.ua">
            <a:extLst>
              <a:ext uri="{FF2B5EF4-FFF2-40B4-BE49-F238E27FC236}">
                <a16:creationId xmlns:a16="http://schemas.microsoft.com/office/drawing/2014/main" id="{3E654279-8ADD-49DF-AF67-6CCA39CB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4645852"/>
            <a:ext cx="2596546" cy="18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01F4B2D-37E9-47FE-9BF6-368A2276B153}"/>
              </a:ext>
            </a:extLst>
          </p:cNvPr>
          <p:cNvSpPr/>
          <p:nvPr/>
        </p:nvSpPr>
        <p:spPr>
          <a:xfrm>
            <a:off x="194279" y="3105797"/>
            <a:ext cx="90453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Підвищення кваліфікації працівників відповідно до затвердженого Порядку та щорічного графіку підвищення кваліфікації. Участь у семінарах, тренінгах з питань вдосконалення професійної діяльності.</a:t>
            </a:r>
            <a:endParaRPr lang="ru-UA" sz="20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BA7BEBA-7B74-4B71-8477-AD191AB5D3E8}"/>
              </a:ext>
            </a:extLst>
          </p:cNvPr>
          <p:cNvSpPr/>
          <p:nvPr/>
        </p:nvSpPr>
        <p:spPr>
          <a:xfrm>
            <a:off x="194277" y="5004490"/>
            <a:ext cx="94406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Комунікація відбувається відповідно до заходів комунікаційної Стратегії.</a:t>
            </a:r>
            <a:endParaRPr lang="ru-UA" sz="2000" dirty="0"/>
          </a:p>
          <a:p>
            <a:r>
              <a:rPr lang="uk-UA" sz="2000" dirty="0"/>
              <a:t>Затвердження графіку особистих виїзних прийомів керівництва громади у населених пунктах, година спілкування з головою громади у форматі «Кава з головою»; активна сторінка в соцмережах, висвітлення діяльності через Вісник ТГ та інтернет сторінку забезпечує ефективну комунікацію з мешканцями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682774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3.7. </a:t>
            </a:r>
            <a:r>
              <a:rPr lang="uk-UA" sz="2200" b="1" dirty="0">
                <a:solidFill>
                  <a:srgbClr val="C00000"/>
                </a:solidFill>
              </a:rPr>
              <a:t>Зростання прозорості діяльності органів місцевого самоврядування, розвиток кадрового та інституційного потенціалу матеріальної бази ОМС</a:t>
            </a:r>
            <a:endParaRPr lang="uk-UA" sz="22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03414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230613" y="2388189"/>
            <a:ext cx="787754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3.7.3 </a:t>
            </a:r>
            <a:r>
              <a:rPr lang="uk-UA" sz="2200" b="1" dirty="0"/>
              <a:t>Встановлення партнерських міжнародних, всеукраїнських </a:t>
            </a:r>
            <a:r>
              <a:rPr lang="uk-UA" sz="2200" b="1" dirty="0" err="1"/>
              <a:t>зв’язків</a:t>
            </a:r>
            <a:r>
              <a:rPr lang="uk-UA" sz="2200" b="1" dirty="0"/>
              <a:t> та співробітництва </a:t>
            </a:r>
            <a:endParaRPr lang="ru-UA" sz="22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E21126-205D-4E09-8FB8-4F035758806A}"/>
              </a:ext>
            </a:extLst>
          </p:cNvPr>
          <p:cNvSpPr/>
          <p:nvPr/>
        </p:nvSpPr>
        <p:spPr>
          <a:xfrm>
            <a:off x="194279" y="3813683"/>
            <a:ext cx="787754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3.7.4 </a:t>
            </a:r>
            <a:r>
              <a:rPr lang="uk-UA" sz="2200" b="1" dirty="0"/>
              <a:t>Розвиток співробітництва із сусідніми громадами для спільного вирішення проблем.</a:t>
            </a:r>
            <a:endParaRPr lang="ru-UA" sz="22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82F5C34-014F-47D0-BCDF-D8F99087ADF1}"/>
              </a:ext>
            </a:extLst>
          </p:cNvPr>
          <p:cNvSpPr/>
          <p:nvPr/>
        </p:nvSpPr>
        <p:spPr>
          <a:xfrm>
            <a:off x="157446" y="5239177"/>
            <a:ext cx="787754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3.7.5 </a:t>
            </a:r>
            <a:r>
              <a:rPr lang="uk-UA" sz="2200" b="1" dirty="0"/>
              <a:t>Розвиток системи надання адміністративних послуг, у тому числі пунктів обслуговування у  старостинських округах</a:t>
            </a:r>
            <a:endParaRPr lang="ru-UA" sz="2200" b="1" dirty="0"/>
          </a:p>
        </p:txBody>
      </p:sp>
      <p:pic>
        <p:nvPicPr>
          <p:cNvPr id="4102" name="Picture 6" descr="Współpraca i sieciowanie – Inkubator Przedsiębiorczości">
            <a:extLst>
              <a:ext uri="{FF2B5EF4-FFF2-40B4-BE49-F238E27FC236}">
                <a16:creationId xmlns:a16="http://schemas.microsoft.com/office/drawing/2014/main" id="{59804239-8EF5-4862-A867-C9BE96CC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891" y="1538483"/>
            <a:ext cx="2829854" cy="19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3F64F6C-4A1C-4043-A57B-55BAE0D2E7A3}"/>
              </a:ext>
            </a:extLst>
          </p:cNvPr>
          <p:cNvGrpSpPr/>
          <p:nvPr/>
        </p:nvGrpSpPr>
        <p:grpSpPr>
          <a:xfrm>
            <a:off x="8368683" y="4027130"/>
            <a:ext cx="3686185" cy="1834265"/>
            <a:chOff x="8169539" y="4951680"/>
            <a:chExt cx="3686185" cy="1834265"/>
          </a:xfrm>
        </p:grpSpPr>
        <p:pic>
          <p:nvPicPr>
            <p:cNvPr id="4104" name="Picture 8" descr="Платіжні термінали у ЦНАПі">
              <a:extLst>
                <a:ext uri="{FF2B5EF4-FFF2-40B4-BE49-F238E27FC236}">
                  <a16:creationId xmlns:a16="http://schemas.microsoft.com/office/drawing/2014/main" id="{F20CA226-B808-4678-A2BA-5908B690D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539" y="4951680"/>
              <a:ext cx="2445687" cy="183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Платіжний термінал СК-П.П5 (екран 17-32&quot;, касири, банк) купить в Украине,  цена, фото | Selfservice4u">
              <a:extLst>
                <a:ext uri="{FF2B5EF4-FFF2-40B4-BE49-F238E27FC236}">
                  <a16:creationId xmlns:a16="http://schemas.microsoft.com/office/drawing/2014/main" id="{814496AD-EA5C-468C-B1B1-7B6A0A027F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904"/>
            <a:stretch/>
          </p:blipFill>
          <p:spPr bwMode="auto">
            <a:xfrm>
              <a:off x="10615226" y="4951680"/>
              <a:ext cx="1240498" cy="182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1543058-7D91-484C-BB69-AB0389E04D01}"/>
              </a:ext>
            </a:extLst>
          </p:cNvPr>
          <p:cNvSpPr/>
          <p:nvPr/>
        </p:nvSpPr>
        <p:spPr>
          <a:xfrm>
            <a:off x="194279" y="3105797"/>
            <a:ext cx="10092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Завдяки участі представників громади у міжнародних, всеукраїнських проєктах, програмах налагоджено співпрацю громади з міжнародними та українськими партнерами </a:t>
            </a:r>
            <a:endParaRPr lang="ru-UA" sz="20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C1B15C-4333-467E-945A-E68BE776E11B}"/>
              </a:ext>
            </a:extLst>
          </p:cNvPr>
          <p:cNvSpPr/>
          <p:nvPr/>
        </p:nvSpPr>
        <p:spPr>
          <a:xfrm>
            <a:off x="194277" y="4465587"/>
            <a:ext cx="10092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Систематичні переговори з сусідніми громадами призвели до укладення </a:t>
            </a:r>
          </a:p>
          <a:p>
            <a:r>
              <a:rPr lang="uk-UA" sz="2000" dirty="0"/>
              <a:t>договорів з ММС у сфері культури, безпеки, поводження з тпв</a:t>
            </a:r>
            <a:endParaRPr lang="ru-UA" sz="20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386D4CE-564A-43B7-AFBD-4D0DB9CA3CFC}"/>
              </a:ext>
            </a:extLst>
          </p:cNvPr>
          <p:cNvSpPr/>
          <p:nvPr/>
        </p:nvSpPr>
        <p:spPr>
          <a:xfrm>
            <a:off x="194276" y="5945152"/>
            <a:ext cx="10092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 Покровському працює сучасний ЦНАП з  пунктами обслуговування мешканців у старостинських округах та мобільним пунктом обслуговування мешканців.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366180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3.8. </a:t>
            </a:r>
            <a:r>
              <a:rPr lang="uk-UA" sz="2200" b="1" dirty="0">
                <a:solidFill>
                  <a:srgbClr val="C00000"/>
                </a:solidFill>
              </a:rPr>
              <a:t>Інтеграція громади, зростання громадських та суспільних компетенцій</a:t>
            </a:r>
            <a:endParaRPr lang="uk-UA" sz="22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40101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166879" y="2033294"/>
            <a:ext cx="64482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3.8.1 Збереження самобутності населених пунктів та окремих територій громади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166879" y="4771615"/>
            <a:ext cx="77775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3.8.2 Створення органів самоорганізації населення</a:t>
            </a:r>
            <a:endParaRPr lang="ru-UA" sz="2500" b="1" dirty="0"/>
          </a:p>
        </p:txBody>
      </p:sp>
      <p:pic>
        <p:nvPicPr>
          <p:cNvPr id="5122" name="Picture 2" descr="15 незвичайних і найкреативніших автобусних зупинок світу. ФОТО">
            <a:extLst>
              <a:ext uri="{FF2B5EF4-FFF2-40B4-BE49-F238E27FC236}">
                <a16:creationId xmlns:a16="http://schemas.microsoft.com/office/drawing/2014/main" id="{9EE68A4D-B0BD-41F8-8A21-11E176AC2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5624" r="16902" b="11682"/>
          <a:stretch/>
        </p:blipFill>
        <p:spPr bwMode="auto">
          <a:xfrm>
            <a:off x="6783632" y="1526318"/>
            <a:ext cx="1768718" cy="18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вято огірка в суздалі: історія і традиції - yak.kyiv.ua">
            <a:extLst>
              <a:ext uri="{FF2B5EF4-FFF2-40B4-BE49-F238E27FC236}">
                <a16:creationId xmlns:a16="http://schemas.microsoft.com/office/drawing/2014/main" id="{AC05315D-2D17-4B10-9B9B-362C54CCB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r="11889"/>
          <a:stretch/>
        </p:blipFill>
        <p:spPr bwMode="auto">
          <a:xfrm>
            <a:off x="10056086" y="1543878"/>
            <a:ext cx="1941635" cy="17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7D3CFB-74E3-47D4-B2C1-9DDD0F9C1548}"/>
              </a:ext>
            </a:extLst>
          </p:cNvPr>
          <p:cNvGrpSpPr/>
          <p:nvPr/>
        </p:nvGrpSpPr>
        <p:grpSpPr>
          <a:xfrm>
            <a:off x="7600949" y="4792865"/>
            <a:ext cx="4396772" cy="1863823"/>
            <a:chOff x="8104259" y="5072605"/>
            <a:chExt cx="3893462" cy="158408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01C8496-E1A0-4FCB-A340-9BD31CC8A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7229" t="32625" r="3446" b="46642"/>
            <a:stretch/>
          </p:blipFill>
          <p:spPr>
            <a:xfrm>
              <a:off x="8104260" y="5108229"/>
              <a:ext cx="3893461" cy="1548456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5299E98-A923-4F72-855F-3873C8BE8CBF}"/>
                </a:ext>
              </a:extLst>
            </p:cNvPr>
            <p:cNvSpPr/>
            <p:nvPr/>
          </p:nvSpPr>
          <p:spPr>
            <a:xfrm>
              <a:off x="8104259" y="5072605"/>
              <a:ext cx="3893461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Рада села, комітети вулиць</a:t>
              </a:r>
              <a:endParaRPr lang="ru-UA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06F72A0-B0E9-4237-88E7-80D620B3692F}"/>
              </a:ext>
            </a:extLst>
          </p:cNvPr>
          <p:cNvSpPr/>
          <p:nvPr/>
        </p:nvSpPr>
        <p:spPr>
          <a:xfrm>
            <a:off x="166879" y="2832623"/>
            <a:ext cx="65768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Художньо оформлені таблиці і покажчики на в’їздах до населених пунктів засвідчують унікальність місця. Про неї свідчить також оформлення об’єктів загального користування, наприклад, зупинок транспорту. Місцеві та державні свята відзначаються у загально громадських масштабах щоразу в іншому населеному пункті.</a:t>
            </a:r>
            <a:endParaRPr lang="ru-UA" sz="2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21FCD0-E0C7-496F-B547-193EB49D72CB}"/>
              </a:ext>
            </a:extLst>
          </p:cNvPr>
          <p:cNvSpPr/>
          <p:nvPr/>
        </p:nvSpPr>
        <p:spPr>
          <a:xfrm>
            <a:off x="166879" y="5145567"/>
            <a:ext cx="6198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Діяльність органів самоорганізації населення — вуличних комітетів та рад сіл — ініціює та організує активність місцевих міні спільнот. </a:t>
            </a:r>
            <a:endParaRPr lang="ru-UA" sz="2000" dirty="0"/>
          </a:p>
        </p:txBody>
      </p:sp>
      <p:pic>
        <p:nvPicPr>
          <p:cNvPr id="5124" name="Picture 4" descr="В'їзні знаки для населених пунктів. Стели. - Стенди для держустанов,  підприємств та організацій / stend-tb.com">
            <a:extLst>
              <a:ext uri="{FF2B5EF4-FFF2-40B4-BE49-F238E27FC236}">
                <a16:creationId xmlns:a16="http://schemas.microsoft.com/office/drawing/2014/main" id="{010D8F64-D31F-4BA5-A97D-B31F1675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59" y="3001165"/>
            <a:ext cx="2537318" cy="168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43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028399"/>
            <a:ext cx="118034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3.8. </a:t>
            </a:r>
            <a:r>
              <a:rPr lang="uk-UA" sz="2200" b="1" dirty="0">
                <a:solidFill>
                  <a:srgbClr val="C00000"/>
                </a:solidFill>
              </a:rPr>
              <a:t>Інтеграція громади, зростання громадських та суспільних компетенцій</a:t>
            </a:r>
            <a:endParaRPr lang="uk-UA" sz="22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440101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D53A77-E14E-45EA-852C-90847713078E}"/>
              </a:ext>
            </a:extLst>
          </p:cNvPr>
          <p:cNvSpPr/>
          <p:nvPr/>
        </p:nvSpPr>
        <p:spPr>
          <a:xfrm>
            <a:off x="194278" y="1983848"/>
            <a:ext cx="87354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3.8.3 Розвиток молодіжного руху у громаді</a:t>
            </a:r>
            <a:endParaRPr lang="ru-UA" sz="25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E21126-205D-4E09-8FB8-4F035758806A}"/>
              </a:ext>
            </a:extLst>
          </p:cNvPr>
          <p:cNvSpPr/>
          <p:nvPr/>
        </p:nvSpPr>
        <p:spPr>
          <a:xfrm>
            <a:off x="6755212" y="1983848"/>
            <a:ext cx="51853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3.8.4 Розвиток практик</a:t>
            </a:r>
          </a:p>
          <a:p>
            <a:r>
              <a:rPr lang="uk-UA" sz="2500" b="1" dirty="0"/>
              <a:t> самоврядування </a:t>
            </a:r>
          </a:p>
          <a:p>
            <a:r>
              <a:rPr lang="uk-UA" sz="2500" b="1" dirty="0"/>
              <a:t>серед різних верств мешканців</a:t>
            </a:r>
            <a:endParaRPr lang="ru-UA" sz="2500" b="1" dirty="0"/>
          </a:p>
        </p:txBody>
      </p:sp>
      <p:pic>
        <p:nvPicPr>
          <p:cNvPr id="5132" name="Picture 12" descr="МОЛОДЬ І ГРОМАДА: ЗМІНИ ЗАРАДИ МАЙБУТНЬОГО - АМУ до Дня молоді презентує  збірку | Асоціація міст України">
            <a:extLst>
              <a:ext uri="{FF2B5EF4-FFF2-40B4-BE49-F238E27FC236}">
                <a16:creationId xmlns:a16="http://schemas.microsoft.com/office/drawing/2014/main" id="{CA8761BE-4603-4B98-B675-EAC254389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50000" r="13452" b="5540"/>
          <a:stretch/>
        </p:blipFill>
        <p:spPr bwMode="auto">
          <a:xfrm>
            <a:off x="1523660" y="5009197"/>
            <a:ext cx="3189452" cy="1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Презентовано бюджет для громадян 2019 | Новини | Нижньовербізька сільська  рада">
            <a:extLst>
              <a:ext uri="{FF2B5EF4-FFF2-40B4-BE49-F238E27FC236}">
                <a16:creationId xmlns:a16="http://schemas.microsoft.com/office/drawing/2014/main" id="{AC176B00-7EFC-43A0-AA12-193D73D73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11969" b="20410"/>
          <a:stretch/>
        </p:blipFill>
        <p:spPr bwMode="auto">
          <a:xfrm>
            <a:off x="9634901" y="5463828"/>
            <a:ext cx="2383224" cy="10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0391C13-41A4-4272-A091-A90FEEEEDF94}"/>
              </a:ext>
            </a:extLst>
          </p:cNvPr>
          <p:cNvGrpSpPr/>
          <p:nvPr/>
        </p:nvGrpSpPr>
        <p:grpSpPr>
          <a:xfrm>
            <a:off x="6920838" y="5159601"/>
            <a:ext cx="2579366" cy="1490141"/>
            <a:chOff x="6038704" y="5398855"/>
            <a:chExt cx="2275637" cy="1280046"/>
          </a:xfrm>
        </p:grpSpPr>
        <p:pic>
          <p:nvPicPr>
            <p:cNvPr id="22" name="Picture 10" descr="Громадський бюджет: гроші “близьким” до мерії громадянам - Запорізький  центр розслідувань">
              <a:extLst>
                <a:ext uri="{FF2B5EF4-FFF2-40B4-BE49-F238E27FC236}">
                  <a16:creationId xmlns:a16="http://schemas.microsoft.com/office/drawing/2014/main" id="{E87F3CEF-02CE-4DEC-890A-593BE9A4D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704" y="5398855"/>
              <a:ext cx="2275637" cy="1280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D263465-D690-42F4-A05B-DE0FAA60F12D}"/>
                </a:ext>
              </a:extLst>
            </p:cNvPr>
            <p:cNvSpPr/>
            <p:nvPr/>
          </p:nvSpPr>
          <p:spPr>
            <a:xfrm>
              <a:off x="6836153" y="5734377"/>
              <a:ext cx="1396197" cy="3231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sz="1500" b="1" dirty="0">
                  <a:ln w="31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a:rPr>
                <a:t>Бюджет участі</a:t>
              </a:r>
              <a:endParaRPr lang="ru-UA" sz="1500" dirty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4C3A303-C0C0-4185-B096-9082C6DBEB61}"/>
              </a:ext>
            </a:extLst>
          </p:cNvPr>
          <p:cNvSpPr/>
          <p:nvPr/>
        </p:nvSpPr>
        <p:spPr>
          <a:xfrm>
            <a:off x="229605" y="2293729"/>
            <a:ext cx="619876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/>
              <a:t>Діяльність:</a:t>
            </a:r>
            <a:endParaRPr lang="ru-UA" sz="1900" dirty="0"/>
          </a:p>
          <a:p>
            <a:r>
              <a:rPr lang="uk-UA" sz="1900" dirty="0"/>
              <a:t> - комунальний заклад «Молодіжний центр «</a:t>
            </a:r>
            <a:r>
              <a:rPr lang="uk-UA" sz="1900" dirty="0" err="1"/>
              <a:t>ПросторОК</a:t>
            </a:r>
            <a:r>
              <a:rPr lang="uk-UA" sz="1900" dirty="0"/>
              <a:t>» селищної ради, проводить заходи з неформальної освіти та залучає молодь до проведення активного дозвілля </a:t>
            </a:r>
          </a:p>
          <a:p>
            <a:r>
              <a:rPr lang="uk-UA" sz="1900" dirty="0"/>
              <a:t>- Молодіжна рада при Покровській селищній раді сприяє вирішенню питань пов’язаних із життям молоді та її участю у всіх сферах життя громади</a:t>
            </a:r>
          </a:p>
          <a:p>
            <a:r>
              <a:rPr lang="uk-UA" sz="1900" dirty="0"/>
              <a:t>- ГО «Молодь Покровщини», здійснює проєктну діяльність, спрямовану на згуртування молоді громади</a:t>
            </a:r>
            <a:endParaRPr lang="ru-UA" sz="19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D8BD22-EC9F-4A18-88A2-7729AD3C0F42}"/>
              </a:ext>
            </a:extLst>
          </p:cNvPr>
          <p:cNvSpPr/>
          <p:nvPr/>
        </p:nvSpPr>
        <p:spPr>
          <a:xfrm>
            <a:off x="6755211" y="3090706"/>
            <a:ext cx="51853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Запровадження щорічного випуску буклетів бюджет для громадян та щорічного конкурсу бюджету участі, постійний обмін досвідом кращих практик місцевого самоврядування з іншими громадами України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608546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194279" y="1166656"/>
            <a:ext cx="11803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3.9. Цифрова трансформація та розвиток інформаційних технологій в громаді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787944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595598" y="2319007"/>
            <a:ext cx="58412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/>
              <a:t>3.9.1 Впровадження систем електронної демократії в громаді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6827023" y="2320001"/>
            <a:ext cx="53175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/>
              <a:t>3.9.2 Підвищення рівня доступності до Інтернету жителів громади</a:t>
            </a:r>
            <a:endParaRPr lang="ru-UA" sz="2500" b="1" dirty="0"/>
          </a:p>
        </p:txBody>
      </p:sp>
      <p:pic>
        <p:nvPicPr>
          <p:cNvPr id="6148" name="Picture 4" descr="Розумне місто - Об'єднання «Самопоміч»">
            <a:extLst>
              <a:ext uri="{FF2B5EF4-FFF2-40B4-BE49-F238E27FC236}">
                <a16:creationId xmlns:a16="http://schemas.microsoft.com/office/drawing/2014/main" id="{CDC3C36A-8E28-4464-B119-8DC71628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42" y="4221721"/>
            <a:ext cx="2471981" cy="134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ідкрите місто">
            <a:extLst>
              <a:ext uri="{FF2B5EF4-FFF2-40B4-BE49-F238E27FC236}">
                <a16:creationId xmlns:a16="http://schemas.microsoft.com/office/drawing/2014/main" id="{9EB31A93-33FA-4E03-9FE1-77DEDA89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70" y="5651629"/>
            <a:ext cx="1762945" cy="10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Львів - безпечне місто - Home | Facebook">
            <a:extLst>
              <a:ext uri="{FF2B5EF4-FFF2-40B4-BE49-F238E27FC236}">
                <a16:creationId xmlns:a16="http://schemas.microsoft.com/office/drawing/2014/main" id="{24A633E3-B57C-4F28-B409-22792E730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2"/>
          <a:stretch/>
        </p:blipFill>
        <p:spPr bwMode="auto">
          <a:xfrm>
            <a:off x="3828915" y="5469325"/>
            <a:ext cx="1662316" cy="13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Обговорення, консультації з громадськістю">
            <a:extLst>
              <a:ext uri="{FF2B5EF4-FFF2-40B4-BE49-F238E27FC236}">
                <a16:creationId xmlns:a16="http://schemas.microsoft.com/office/drawing/2014/main" id="{B3E88106-FC60-4304-B40C-75B890C2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891"/>
            <a:ext cx="1792566" cy="1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АМУ підтримує ініціативу Мінцифри щодо підвищення доступності до Інтернету  в сільській місцевості | Асоціація міст України">
            <a:extLst>
              <a:ext uri="{FF2B5EF4-FFF2-40B4-BE49-F238E27FC236}">
                <a16:creationId xmlns:a16="http://schemas.microsoft.com/office/drawing/2014/main" id="{BBC1160E-31C6-475C-8B3E-9B378FFA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91" y="5344605"/>
            <a:ext cx="2501720" cy="13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Корюківчани подали ще дві електронні петиції. З п'яти, що на розгляді,  жодна не набрала 100 підписів | Сусіди.City">
            <a:extLst>
              <a:ext uri="{FF2B5EF4-FFF2-40B4-BE49-F238E27FC236}">
                <a16:creationId xmlns:a16="http://schemas.microsoft.com/office/drawing/2014/main" id="{25B0507E-E2C9-4A5C-AEDA-0ED1843C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80" y="5564831"/>
            <a:ext cx="2164097" cy="12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Менщина - Міська рада пропонує користуватися безкоштовним Wi-Fi біля  &quot;Укртелекому&quot; та веде переговори щодо розширення Wi-Fi зони Електронна  петиція з пропозицією зробити безкоштовний публічний Wi-Fi в центрі Мени  набрала більше сотні голосів">
            <a:extLst>
              <a:ext uri="{FF2B5EF4-FFF2-40B4-BE49-F238E27FC236}">
                <a16:creationId xmlns:a16="http://schemas.microsoft.com/office/drawing/2014/main" id="{84E0DEC1-FB09-4CB7-94DB-6C6959F97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8570" b="12151"/>
          <a:stretch/>
        </p:blipFill>
        <p:spPr bwMode="auto">
          <a:xfrm>
            <a:off x="10260521" y="5389379"/>
            <a:ext cx="1662316" cy="12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1A6DFB-80EE-427F-983D-BD58A8D38FAB}"/>
              </a:ext>
            </a:extLst>
          </p:cNvPr>
          <p:cNvSpPr/>
          <p:nvPr/>
        </p:nvSpPr>
        <p:spPr>
          <a:xfrm>
            <a:off x="310421" y="3116342"/>
            <a:ext cx="64475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Підключення громади до платформ Е-врядування, таких як: Громадський бюджет, Консультації з громадськістю, Е-петиції, Розумне місто, Відкрите місто, Безпечне місто та ін. Реалізувати механізми участі громадськості в процесах управління громадою</a:t>
            </a:r>
            <a:endParaRPr lang="ru-UA" sz="2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553831C-B239-4108-9648-625CAB97D05E}"/>
              </a:ext>
            </a:extLst>
          </p:cNvPr>
          <p:cNvSpPr/>
          <p:nvPr/>
        </p:nvSpPr>
        <p:spPr>
          <a:xfrm>
            <a:off x="7353150" y="3116342"/>
            <a:ext cx="46927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Підключення до високошвидкісного Інтернету більшість населених пунктів громади. Організація вільних зон точок доступу до мережі Інтернет в громадських місцях.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4161915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2950951" y="1719366"/>
            <a:ext cx="68841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solidFill>
                  <a:srgbClr val="C00000"/>
                </a:solidFill>
              </a:rPr>
              <a:t>ДЯКУЮ ЗА УВАГУ!</a:t>
            </a:r>
            <a:endParaRPr lang="uk-UA" sz="66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257EA1B-43B7-4B30-AC4C-7C5087FD7803}"/>
              </a:ext>
            </a:extLst>
          </p:cNvPr>
          <p:cNvSpPr/>
          <p:nvPr/>
        </p:nvSpPr>
        <p:spPr>
          <a:xfrm>
            <a:off x="502882" y="3286099"/>
            <a:ext cx="777753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>
                <a:latin typeface="Red Ring Bold" panose="020B0704020202020204" pitchFamily="34" charset="0"/>
              </a:rPr>
              <a:t>Контакти:</a:t>
            </a:r>
          </a:p>
          <a:p>
            <a:r>
              <a:rPr lang="uk-UA" sz="2500" b="1" dirty="0">
                <a:latin typeface="Red Ring Light" panose="020B0304020202020204" pitchFamily="34" charset="0"/>
              </a:rPr>
              <a:t>53600, Дніпропетровська область,</a:t>
            </a:r>
          </a:p>
          <a:p>
            <a:r>
              <a:rPr lang="uk-UA" sz="2500" b="1" dirty="0">
                <a:latin typeface="Red Ring Light" panose="020B0304020202020204" pitchFamily="34" charset="0"/>
              </a:rPr>
              <a:t>Синельниківський район,</a:t>
            </a:r>
          </a:p>
          <a:p>
            <a:r>
              <a:rPr lang="uk-UA" sz="2500" b="1" dirty="0">
                <a:latin typeface="Red Ring Light" panose="020B0304020202020204" pitchFamily="34" charset="0"/>
              </a:rPr>
              <a:t>смт Покровське, вул. Центральна, 20</a:t>
            </a:r>
          </a:p>
          <a:p>
            <a:r>
              <a:rPr lang="uk-UA" sz="2500" b="1" dirty="0" err="1">
                <a:latin typeface="Red Ring Light" panose="020B0304020202020204" pitchFamily="34" charset="0"/>
              </a:rPr>
              <a:t>тел</a:t>
            </a:r>
            <a:r>
              <a:rPr lang="uk-UA" sz="2500" b="1" dirty="0">
                <a:latin typeface="Red Ring Light" panose="020B0304020202020204" pitchFamily="34" charset="0"/>
              </a:rPr>
              <a:t>. (05638) 2-12 42</a:t>
            </a:r>
          </a:p>
          <a:p>
            <a:r>
              <a:rPr lang="en-US" sz="2500" b="1" dirty="0">
                <a:latin typeface="Red Ring Light" panose="020B0304020202020204" pitchFamily="34" charset="0"/>
              </a:rPr>
              <a:t>e-mail</a:t>
            </a:r>
            <a:r>
              <a:rPr lang="uk-UA" sz="2500" b="1" dirty="0">
                <a:latin typeface="Red Ring Light" panose="020B0304020202020204" pitchFamily="34" charset="0"/>
              </a:rPr>
              <a:t>: </a:t>
            </a:r>
            <a:r>
              <a:rPr lang="en-US" sz="2500" b="1" dirty="0">
                <a:latin typeface="Red Ring Light" panose="020B0304020202020204" pitchFamily="34" charset="0"/>
              </a:rPr>
              <a:t>info@pokr.otg.dp.gov.ua</a:t>
            </a:r>
            <a:endParaRPr lang="ru-UA" sz="2500" dirty="0">
              <a:latin typeface="Red Ring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92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34B554-EF16-41C1-B781-B759E5C6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990" y="2121206"/>
            <a:ext cx="3552825" cy="27336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BEB0EF-4D18-4933-86A1-34D7A3FED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0" b="19446"/>
          <a:stretch/>
        </p:blipFill>
        <p:spPr>
          <a:xfrm>
            <a:off x="4606644" y="4894745"/>
            <a:ext cx="6528771" cy="19605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02230A-A53C-41E7-8454-8EEC64699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0"/>
          <a:stretch/>
        </p:blipFill>
        <p:spPr>
          <a:xfrm>
            <a:off x="1929" y="2896093"/>
            <a:ext cx="2805723" cy="23683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FDC0BA-F187-492A-A601-DB26D9F73852}"/>
              </a:ext>
            </a:extLst>
          </p:cNvPr>
          <p:cNvSpPr/>
          <p:nvPr/>
        </p:nvSpPr>
        <p:spPr>
          <a:xfrm>
            <a:off x="3000100" y="1542318"/>
            <a:ext cx="59609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dirty="0">
                <a:solidFill>
                  <a:srgbClr val="C00000"/>
                </a:solidFill>
                <a:latin typeface="Red Ring Bold" panose="020B0704020202020204" pitchFamily="34" charset="0"/>
              </a:rPr>
              <a:t>Покровська громада </a:t>
            </a:r>
            <a:r>
              <a:rPr lang="uk-UA" sz="2200" dirty="0">
                <a:latin typeface="Red Ring Bold" panose="020B0704020202020204" pitchFamily="34" charset="0"/>
              </a:rPr>
              <a:t>- сучасний степовий агрополіс, який створює можливості комфортного та безпечного життя </a:t>
            </a:r>
          </a:p>
          <a:p>
            <a:pPr algn="ctr"/>
            <a:r>
              <a:rPr lang="uk-UA" sz="2200" dirty="0">
                <a:latin typeface="Red Ring Bold" panose="020B0704020202020204" pitchFamily="34" charset="0"/>
              </a:rPr>
              <a:t>для своїх мешканців завдяки високотехнологічному сільському господарству, розвитку переробної промисловості та нових технологій, </a:t>
            </a:r>
          </a:p>
          <a:p>
            <a:pPr algn="ctr"/>
            <a:r>
              <a:rPr lang="uk-UA" sz="2200" dirty="0">
                <a:latin typeface="Red Ring Bold" panose="020B0704020202020204" pitchFamily="34" charset="0"/>
              </a:rPr>
              <a:t>гостинний край, який щедро ділиться своїми надбаннями.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CA3709F-B518-4B99-B46B-D5BC73D1F83B}"/>
              </a:ext>
            </a:extLst>
          </p:cNvPr>
          <p:cNvGrpSpPr/>
          <p:nvPr/>
        </p:nvGrpSpPr>
        <p:grpSpPr>
          <a:xfrm>
            <a:off x="0" y="-6"/>
            <a:ext cx="9466175" cy="1355742"/>
            <a:chOff x="0" y="-6"/>
            <a:chExt cx="9466175" cy="135574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447F872-D14D-40FE-9801-B86D817A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30278" cy="1355736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160D69E-6A35-4D12-B101-3C4FA032C1F8}"/>
                </a:ext>
              </a:extLst>
            </p:cNvPr>
            <p:cNvSpPr/>
            <p:nvPr/>
          </p:nvSpPr>
          <p:spPr>
            <a:xfrm>
              <a:off x="1384916" y="-6"/>
              <a:ext cx="8081259" cy="1338828"/>
            </a:xfrm>
            <a:prstGeom prst="rect">
              <a:avLst/>
            </a:prstGeom>
            <a:solidFill>
              <a:srgbClr val="B00000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7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Red Ring Bold" panose="020B0704020202020204" pitchFamily="34" charset="0"/>
                </a:rPr>
                <a:t>Бачення розвитку</a:t>
              </a:r>
            </a:p>
            <a:p>
              <a:pPr algn="ctr"/>
              <a:r>
                <a:rPr lang="uk-UA" sz="27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Red Ring Bold" panose="020B0704020202020204" pitchFamily="34" charset="0"/>
                </a:rPr>
                <a:t>Покровської </a:t>
              </a:r>
            </a:p>
            <a:p>
              <a:pPr algn="ctr"/>
              <a:r>
                <a:rPr lang="uk-UA" sz="27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Red Ring Bold" panose="020B0704020202020204" pitchFamily="34" charset="0"/>
                </a:rPr>
                <a:t>територіальної громади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BEF3B8-5997-4050-A7C1-AE47F4DCBC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/>
          <a:stretch/>
        </p:blipFill>
        <p:spPr>
          <a:xfrm>
            <a:off x="0" y="4904355"/>
            <a:ext cx="4699178" cy="19605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1F95A8-817E-49B7-91C4-EBFA6A6931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r="1061" b="-1"/>
          <a:stretch/>
        </p:blipFill>
        <p:spPr>
          <a:xfrm>
            <a:off x="7813" y="1334959"/>
            <a:ext cx="2799838" cy="19605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68984B-0863-44C1-B10F-5FF1E0D14E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8"/>
          <a:stretch/>
        </p:blipFill>
        <p:spPr>
          <a:xfrm flipH="1">
            <a:off x="9458362" y="3288604"/>
            <a:ext cx="2737887" cy="1982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9FABCE-7D6D-45DF-B3A6-447DFAEF87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13421" r="407"/>
          <a:stretch/>
        </p:blipFill>
        <p:spPr>
          <a:xfrm>
            <a:off x="9466176" y="-6"/>
            <a:ext cx="2725824" cy="17046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14AEC9-F984-4627-BB2E-C4DDEB34B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2722"/>
          <a:stretch/>
        </p:blipFill>
        <p:spPr>
          <a:xfrm>
            <a:off x="9458363" y="1560055"/>
            <a:ext cx="2725824" cy="19689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775034-6A9A-40F4-A87D-171BE11BEF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t="5132" r="12969" b="9397"/>
          <a:stretch/>
        </p:blipFill>
        <p:spPr>
          <a:xfrm>
            <a:off x="10066767" y="5231583"/>
            <a:ext cx="2137296" cy="16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Цифровизация агропромышленного комплекса в России | vestnik-glonass.ru">
            <a:extLst>
              <a:ext uri="{FF2B5EF4-FFF2-40B4-BE49-F238E27FC236}">
                <a16:creationId xmlns:a16="http://schemas.microsoft.com/office/drawing/2014/main" id="{EDCFAB1E-4AAB-426B-A584-7F9BA49D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6"/>
          <a:stretch/>
        </p:blipFill>
        <p:spPr bwMode="auto">
          <a:xfrm>
            <a:off x="9985124" y="1871223"/>
            <a:ext cx="2112000" cy="130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2F536-3DD7-44CB-8F57-C43BE529D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230251-A481-4E46-AB95-7C80AC8A3D77}"/>
              </a:ext>
            </a:extLst>
          </p:cNvPr>
          <p:cNvSpPr/>
          <p:nvPr/>
        </p:nvSpPr>
        <p:spPr>
          <a:xfrm>
            <a:off x="0" y="1163473"/>
            <a:ext cx="12192000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Стратегічні цілі: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0A58BB-4182-41DA-9833-5336719FAE6E}"/>
              </a:ext>
            </a:extLst>
          </p:cNvPr>
          <p:cNvSpPr/>
          <p:nvPr/>
        </p:nvSpPr>
        <p:spPr>
          <a:xfrm>
            <a:off x="778056" y="5425183"/>
            <a:ext cx="7590742" cy="11174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500" b="1" dirty="0"/>
              <a:t>Здорова, добре освічена, культурна, духовна, </a:t>
            </a:r>
          </a:p>
          <a:p>
            <a:pPr algn="ctr"/>
            <a:r>
              <a:rPr lang="uk-UA" sz="2500" b="1" dirty="0"/>
              <a:t>згуртована та активна спільнота почувається </a:t>
            </a:r>
          </a:p>
          <a:p>
            <a:pPr algn="ctr"/>
            <a:r>
              <a:rPr lang="uk-UA" sz="2500" b="1" dirty="0"/>
              <a:t>безпечно і здатна впливати на ситуацію в громаді.</a:t>
            </a:r>
            <a:endParaRPr lang="ru-UA" sz="250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484BB50-8870-4DC2-A121-D78071EFA01C}"/>
              </a:ext>
            </a:extLst>
          </p:cNvPr>
          <p:cNvGrpSpPr/>
          <p:nvPr/>
        </p:nvGrpSpPr>
        <p:grpSpPr>
          <a:xfrm>
            <a:off x="183969" y="1821460"/>
            <a:ext cx="9801155" cy="1421260"/>
            <a:chOff x="157163" y="1956093"/>
            <a:chExt cx="9801155" cy="142126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2F58811-FFF0-4A60-979F-C1C1F2B11CF7}"/>
                </a:ext>
              </a:extLst>
            </p:cNvPr>
            <p:cNvSpPr/>
            <p:nvPr/>
          </p:nvSpPr>
          <p:spPr>
            <a:xfrm>
              <a:off x="778055" y="1956093"/>
              <a:ext cx="9180263" cy="14212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500" b="1" dirty="0"/>
                <a:t>Впливовий центр розвитку сучасних агротехнологій, а також виробництва екологічно чистих харчових продуктів, іншої продукції та послуг сільського походження, відкритий до інвестицій та міжнародних зв’язків.</a:t>
              </a:r>
              <a:endParaRPr lang="ru-UA" sz="2500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9AB2B14-FECC-4A69-82A1-51D90A8CFE12}"/>
                </a:ext>
              </a:extLst>
            </p:cNvPr>
            <p:cNvSpPr/>
            <p:nvPr/>
          </p:nvSpPr>
          <p:spPr>
            <a:xfrm>
              <a:off x="157163" y="2071688"/>
              <a:ext cx="942975" cy="111955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b="1" dirty="0"/>
                <a:t>1</a:t>
              </a:r>
              <a:endParaRPr lang="ru-UA" sz="4400" b="1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88982B3-ED6D-4B88-86AA-B8251AFE487A}"/>
              </a:ext>
            </a:extLst>
          </p:cNvPr>
          <p:cNvGrpSpPr/>
          <p:nvPr/>
        </p:nvGrpSpPr>
        <p:grpSpPr>
          <a:xfrm>
            <a:off x="2619224" y="3553965"/>
            <a:ext cx="9244786" cy="1353470"/>
            <a:chOff x="157163" y="3707432"/>
            <a:chExt cx="8565919" cy="135347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9F85633-47C9-4EE0-A116-FE685BD09907}"/>
                </a:ext>
              </a:extLst>
            </p:cNvPr>
            <p:cNvSpPr/>
            <p:nvPr/>
          </p:nvSpPr>
          <p:spPr>
            <a:xfrm>
              <a:off x="778054" y="3707432"/>
              <a:ext cx="7945028" cy="135347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500" b="1" dirty="0"/>
                <a:t>Громада із сучасною розвиненою комунальною </a:t>
              </a:r>
            </a:p>
            <a:p>
              <a:pPr algn="ctr"/>
              <a:r>
                <a:rPr lang="uk-UA" sz="2500" b="1" dirty="0"/>
                <a:t>інфраструктурою забезпечує мешканцям здорові умови життя в здоровому природному середовищі.</a:t>
              </a:r>
              <a:endParaRPr lang="ru-UA" sz="2500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3B96BA6-4A4C-4F1F-B1A6-36914D515835}"/>
                </a:ext>
              </a:extLst>
            </p:cNvPr>
            <p:cNvSpPr/>
            <p:nvPr/>
          </p:nvSpPr>
          <p:spPr>
            <a:xfrm>
              <a:off x="157163" y="3720128"/>
              <a:ext cx="942975" cy="111955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b="1" dirty="0"/>
                <a:t>2</a:t>
              </a:r>
              <a:endParaRPr lang="ru-UA" sz="4400" b="1" dirty="0"/>
            </a:p>
          </p:txBody>
        </p:sp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6E5500BF-A9EA-482A-AA05-0B35694E8471}"/>
              </a:ext>
            </a:extLst>
          </p:cNvPr>
          <p:cNvSpPr/>
          <p:nvPr/>
        </p:nvSpPr>
        <p:spPr>
          <a:xfrm>
            <a:off x="183969" y="5425183"/>
            <a:ext cx="942975" cy="111955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3</a:t>
            </a:r>
            <a:endParaRPr lang="ru-UA" sz="4400" b="1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AE353DF-C66D-43AA-A4E7-4DDB6C664597}"/>
              </a:ext>
            </a:extLst>
          </p:cNvPr>
          <p:cNvGrpSpPr/>
          <p:nvPr/>
        </p:nvGrpSpPr>
        <p:grpSpPr>
          <a:xfrm>
            <a:off x="273826" y="3299355"/>
            <a:ext cx="2007176" cy="1615655"/>
            <a:chOff x="9948132" y="3325278"/>
            <a:chExt cx="1901897" cy="1657100"/>
          </a:xfrm>
        </p:grpSpPr>
        <p:pic>
          <p:nvPicPr>
            <p:cNvPr id="1038" name="Picture 14" descr="Охорона навколишнього середовища замовити в Львів">
              <a:extLst>
                <a:ext uri="{FF2B5EF4-FFF2-40B4-BE49-F238E27FC236}">
                  <a16:creationId xmlns:a16="http://schemas.microsoft.com/office/drawing/2014/main" id="{5EC23D1A-B05C-4BC3-8E76-969AC9A70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341" y="4202324"/>
              <a:ext cx="825207" cy="780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Energy Label Efficiency - Free image on Pixabay">
              <a:extLst>
                <a:ext uri="{FF2B5EF4-FFF2-40B4-BE49-F238E27FC236}">
                  <a16:creationId xmlns:a16="http://schemas.microsoft.com/office/drawing/2014/main" id="{EF1EB9EC-5708-41F4-AF23-99F0B5A19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455" y="4121169"/>
              <a:ext cx="835999" cy="82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0D8305-6E06-444C-87F2-1831AA3D7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0159" t="16311" r="41238" b="49247"/>
            <a:stretch/>
          </p:blipFill>
          <p:spPr>
            <a:xfrm>
              <a:off x="9948132" y="3325278"/>
              <a:ext cx="835999" cy="870649"/>
            </a:xfrm>
            <a:prstGeom prst="rect">
              <a:avLst/>
            </a:prstGeom>
          </p:spPr>
        </p:pic>
        <p:pic>
          <p:nvPicPr>
            <p:cNvPr id="1034" name="Picture 10" descr="Дорога в бесконечность, шоссе вектор дороги, векторные иллюстрации, фон  неба дороги. | Премиум векторы">
              <a:extLst>
                <a:ext uri="{FF2B5EF4-FFF2-40B4-BE49-F238E27FC236}">
                  <a16:creationId xmlns:a16="http://schemas.microsoft.com/office/drawing/2014/main" id="{AF869769-A9D4-4FF7-BB73-25CB4EFF8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 t="7425" r="11659" b="9665"/>
            <a:stretch/>
          </p:blipFill>
          <p:spPr bwMode="auto">
            <a:xfrm>
              <a:off x="11024821" y="3377353"/>
              <a:ext cx="825208" cy="85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C1667A4-3DA9-485C-8AF1-925DB6DC9DF1}"/>
              </a:ext>
            </a:extLst>
          </p:cNvPr>
          <p:cNvGrpSpPr/>
          <p:nvPr/>
        </p:nvGrpSpPr>
        <p:grpSpPr>
          <a:xfrm>
            <a:off x="8639177" y="5206807"/>
            <a:ext cx="2774768" cy="1623863"/>
            <a:chOff x="9769991" y="5364875"/>
            <a:chExt cx="2364596" cy="1465795"/>
          </a:xfrm>
        </p:grpSpPr>
        <p:pic>
          <p:nvPicPr>
            <p:cNvPr id="1052" name="Picture 28" descr="Соціальний захист Київщини - Київська обласна державна адміністрація">
              <a:extLst>
                <a:ext uri="{FF2B5EF4-FFF2-40B4-BE49-F238E27FC236}">
                  <a16:creationId xmlns:a16="http://schemas.microsoft.com/office/drawing/2014/main" id="{7714111A-B72D-482A-AFC2-C0ABA1E8A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009" y="6089205"/>
              <a:ext cx="993936" cy="71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Синквейн на тему культура">
              <a:extLst>
                <a:ext uri="{FF2B5EF4-FFF2-40B4-BE49-F238E27FC236}">
                  <a16:creationId xmlns:a16="http://schemas.microsoft.com/office/drawing/2014/main" id="{8D5CD1FA-017F-4788-A58C-DE48C3FCD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3898" y="5437393"/>
              <a:ext cx="883378" cy="656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Ліцензовані стокові вектори High school">
              <a:extLst>
                <a:ext uri="{FF2B5EF4-FFF2-40B4-BE49-F238E27FC236}">
                  <a16:creationId xmlns:a16="http://schemas.microsoft.com/office/drawing/2014/main" id="{3D6DE684-E444-48CD-8633-462C4349F5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4" t="10105" r="37397" b="66901"/>
            <a:stretch/>
          </p:blipFill>
          <p:spPr bwMode="auto">
            <a:xfrm>
              <a:off x="10504790" y="5375592"/>
              <a:ext cx="859994" cy="82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Эмблемы на тему спорт: Спортивный логотип: фото, создать онлайн —  pcvector.ru">
              <a:extLst>
                <a:ext uri="{FF2B5EF4-FFF2-40B4-BE49-F238E27FC236}">
                  <a16:creationId xmlns:a16="http://schemas.microsoft.com/office/drawing/2014/main" id="{8140E704-A06A-4D9C-B876-4DCAA01ED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5682" y="5364875"/>
              <a:ext cx="729108" cy="729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هطول الامطار مدرسة مونتغمري Охорона здоров'я - trainingwheelsofwellness.com">
              <a:extLst>
                <a:ext uri="{FF2B5EF4-FFF2-40B4-BE49-F238E27FC236}">
                  <a16:creationId xmlns:a16="http://schemas.microsoft.com/office/drawing/2014/main" id="{E0EC3D20-3C1A-4F0B-8D5B-C42971C42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9991" y="6112411"/>
              <a:ext cx="810037" cy="718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Хмарна безпека: ключові поняття, загрози та рішення — ІТ-компанія SL Global  Service">
              <a:extLst>
                <a:ext uri="{FF2B5EF4-FFF2-40B4-BE49-F238E27FC236}">
                  <a16:creationId xmlns:a16="http://schemas.microsoft.com/office/drawing/2014/main" id="{039A8DFF-F2A9-4697-A38A-E2B953188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0" r="12264"/>
            <a:stretch/>
          </p:blipFill>
          <p:spPr bwMode="auto">
            <a:xfrm>
              <a:off x="11309136" y="6183007"/>
              <a:ext cx="825451" cy="57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5527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B1B2B4-D5DA-4EE0-98FA-0F58A31F7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85"/>
          <a:stretch/>
        </p:blipFill>
        <p:spPr>
          <a:xfrm>
            <a:off x="6497820" y="2318915"/>
            <a:ext cx="5487734" cy="1885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71489" y="1208472"/>
            <a:ext cx="11401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1.1. Створення організаційних передумов для розвитку економічного потенціалу громади та залучення інвестицій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206305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395289" y="2703423"/>
            <a:ext cx="5700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1.1.1</a:t>
            </a:r>
            <a:r>
              <a:rPr lang="uk-UA" sz="2400" dirty="0"/>
              <a:t> </a:t>
            </a:r>
            <a:r>
              <a:rPr lang="uk-UA" sz="2400" b="1" dirty="0"/>
              <a:t>Розширення   Карти інвестиційних можливостей в громаді </a:t>
            </a:r>
            <a:endParaRPr lang="uk-UA" sz="24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344668" y="4493917"/>
            <a:ext cx="11459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1.1.2 Розробка Комплексного плану Просторового  розвитку громади  </a:t>
            </a:r>
            <a:endParaRPr lang="ru-UA" sz="2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0C4E92-27B3-487E-9A4E-2B3DF24CEB66}"/>
              </a:ext>
            </a:extLst>
          </p:cNvPr>
          <p:cNvSpPr/>
          <p:nvPr/>
        </p:nvSpPr>
        <p:spPr>
          <a:xfrm>
            <a:off x="344669" y="3429000"/>
            <a:ext cx="7956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опитування щодо інвестиційних пропозицій від мешканців громади та розроблення нових анкет інвестиційних ділянок. Виготовлення карти-схеми перспективних інвестиційних об’єктів. </a:t>
            </a:r>
            <a:endParaRPr lang="ru-UA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B546EDE-5668-4954-8856-8F970EFBCBC9}"/>
              </a:ext>
            </a:extLst>
          </p:cNvPr>
          <p:cNvSpPr/>
          <p:nvPr/>
        </p:nvSpPr>
        <p:spPr>
          <a:xfrm>
            <a:off x="344668" y="4910570"/>
            <a:ext cx="115980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Встановлення межі громади; встановлення межі смт Покровське; розроблення картографічної основи; проведення інвентаризації земель; відображення заходів з охорони земель та культурної спадщини на геопорталі громади; прийняття рішення про розробку комплексного плану просторового розвитку громади; проведення громадських обговорень; розроблення комплексного плану просторового розвитку громади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75764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71489" y="1208472"/>
            <a:ext cx="11401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1.1. Створення організаційних передумов для розвитку економічного потенціалу громади та залучення інвестицій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206305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280620" y="2729884"/>
            <a:ext cx="6844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1.1.3 Розвиток геоінформаційної програми з інтерфейсом, який надає доступ до інформації широкому споживачу </a:t>
            </a:r>
            <a:endParaRPr lang="ru-UA" sz="24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280620" y="5004992"/>
            <a:ext cx="11544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1.1.4 Сприяння розвитку комунікацій між місцевим бізнесом та ОМС</a:t>
            </a:r>
            <a:endParaRPr lang="ru-UA" sz="2400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D66FF10-71BE-4EE7-8F1E-0BB26BA50B50}"/>
              </a:ext>
            </a:extLst>
          </p:cNvPr>
          <p:cNvGrpSpPr/>
          <p:nvPr/>
        </p:nvGrpSpPr>
        <p:grpSpPr>
          <a:xfrm>
            <a:off x="7124703" y="2063052"/>
            <a:ext cx="4728330" cy="2496771"/>
            <a:chOff x="7257224" y="4208735"/>
            <a:chExt cx="4728330" cy="24967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EF10C19-8025-43A3-9151-FD37ACDD91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10"/>
            <a:stretch/>
          </p:blipFill>
          <p:spPr bwMode="auto">
            <a:xfrm>
              <a:off x="7257224" y="4237362"/>
              <a:ext cx="4463287" cy="246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14BF891-CB07-491D-A60F-8A90FC43A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10559" y="4208735"/>
              <a:ext cx="1874995" cy="2496771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40059C-4B42-40E2-A981-1CEDD17B0FBB}"/>
              </a:ext>
            </a:extLst>
          </p:cNvPr>
          <p:cNvSpPr/>
          <p:nvPr/>
        </p:nvSpPr>
        <p:spPr>
          <a:xfrm>
            <a:off x="280620" y="3804663"/>
            <a:ext cx="6976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Формування шару на геопорталі і наповнення детальною інформацією про об’єкти інвестування (коротка інформація відповідно до анкет інвестиційних земельних ділянок)</a:t>
            </a:r>
            <a:endParaRPr lang="ru-UA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B39AE5-B3A3-48A6-A81A-04E02F9B9E40}"/>
              </a:ext>
            </a:extLst>
          </p:cNvPr>
          <p:cNvSpPr/>
          <p:nvPr/>
        </p:nvSpPr>
        <p:spPr>
          <a:xfrm>
            <a:off x="280620" y="5387273"/>
            <a:ext cx="11792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Здійснення комунікації з підприємцями через бізнес-діалоги, зустрічі на території підприємств з керівниками ОМС, навчально-інформаційні заходи для бізнесу, засідання Ради місцевого економічного розвитку (Ради МЕР) тощо. 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47449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02018" y="1043924"/>
            <a:ext cx="11401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1.2. Підвищення доданої вартості сільськогосподарської продукції, розширення виробництва екологічно-чистих продуктів харчування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614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D292C-78CC-4686-9F04-19220B81431A}"/>
              </a:ext>
            </a:extLst>
          </p:cNvPr>
          <p:cNvSpPr/>
          <p:nvPr/>
        </p:nvSpPr>
        <p:spPr>
          <a:xfrm>
            <a:off x="402018" y="2351580"/>
            <a:ext cx="81200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1.2.1 Сприяння розвитку різним формам самоорганізації сільськогосподарських товаровиробників, зокрема, розвитку кооперативного руху</a:t>
            </a:r>
            <a:endParaRPr lang="uk-UA" sz="2500" b="1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E997E7-E36F-44C3-81CB-13605AFEF1B0}"/>
              </a:ext>
            </a:extLst>
          </p:cNvPr>
          <p:cNvSpPr/>
          <p:nvPr/>
        </p:nvSpPr>
        <p:spPr>
          <a:xfrm>
            <a:off x="373300" y="4458626"/>
            <a:ext cx="70151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1.2.2 Розвиток потужностей бізнесу, в т.ч. бізнесу з переробки місцевої сільськогосподарської сировини до кінцевого продукту</a:t>
            </a:r>
            <a:endParaRPr lang="ru-UA" sz="2500" b="1" dirty="0"/>
          </a:p>
        </p:txBody>
      </p:sp>
      <p:pic>
        <p:nvPicPr>
          <p:cNvPr id="9" name="Picture 2" descr="На Черкащині найбільше сільськогосподарських кооперативів в Україні - ТРК  Ільдана | Свіжі новини і події м.Черкаси | Україна">
            <a:extLst>
              <a:ext uri="{FF2B5EF4-FFF2-40B4-BE49-F238E27FC236}">
                <a16:creationId xmlns:a16="http://schemas.microsoft.com/office/drawing/2014/main" id="{20D69C3B-B1FA-40BC-AB44-5EA47DD4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93" y="2177312"/>
            <a:ext cx="3942063" cy="138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947FA06-33AD-4CB2-9EFF-D849D2DCC90C}"/>
              </a:ext>
            </a:extLst>
          </p:cNvPr>
          <p:cNvGrpSpPr/>
          <p:nvPr/>
        </p:nvGrpSpPr>
        <p:grpSpPr>
          <a:xfrm>
            <a:off x="7388461" y="4644895"/>
            <a:ext cx="4623494" cy="1766356"/>
            <a:chOff x="8313044" y="3483003"/>
            <a:chExt cx="3483668" cy="151193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4A58C4E3-111B-4539-9E3C-C10CEB5E38B6}"/>
                </a:ext>
              </a:extLst>
            </p:cNvPr>
            <p:cNvGrpSpPr/>
            <p:nvPr/>
          </p:nvGrpSpPr>
          <p:grpSpPr>
            <a:xfrm>
              <a:off x="8313044" y="3483003"/>
              <a:ext cx="3455760" cy="1511931"/>
              <a:chOff x="8018003" y="4685701"/>
              <a:chExt cx="4089074" cy="2042629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0F43BAAD-1A10-4A6B-BA27-A0AEB6B50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810"/>
              <a:stretch/>
            </p:blipFill>
            <p:spPr bwMode="auto">
              <a:xfrm>
                <a:off x="8018003" y="4685701"/>
                <a:ext cx="3702508" cy="2042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Ліцензоване векторне графічне зображення Векторна Ілюстрація Будинку..">
                <a:extLst>
                  <a:ext uri="{FF2B5EF4-FFF2-40B4-BE49-F238E27FC236}">
                    <a16:creationId xmlns:a16="http://schemas.microsoft.com/office/drawing/2014/main" id="{D6DBF895-F439-4EC4-9542-3E1F48899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4940" y="4685702"/>
                <a:ext cx="2012137" cy="2014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B37DE57-05FE-448E-BE4B-914D304FB71D}"/>
                </a:ext>
              </a:extLst>
            </p:cNvPr>
            <p:cNvSpPr/>
            <p:nvPr/>
          </p:nvSpPr>
          <p:spPr>
            <a:xfrm>
              <a:off x="10096214" y="4126194"/>
              <a:ext cx="17004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b="1" dirty="0">
                  <a:solidFill>
                    <a:schemeClr val="bg1"/>
                  </a:solidFill>
                </a:rPr>
                <a:t>Вільні приміщення для бізнесу на геопорталі</a:t>
              </a:r>
              <a:endParaRPr lang="uk-UA" sz="1400" dirty="0">
                <a:solidFill>
                  <a:schemeClr val="bg1"/>
                </a:solidFill>
                <a:latin typeface="Red Ring Bold" panose="020B0704020202020204" pitchFamily="34" charset="0"/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E8BFF94-0AAC-4E0F-847B-A3D436A5B5A6}"/>
              </a:ext>
            </a:extLst>
          </p:cNvPr>
          <p:cNvSpPr/>
          <p:nvPr/>
        </p:nvSpPr>
        <p:spPr>
          <a:xfrm>
            <a:off x="373300" y="3531975"/>
            <a:ext cx="11638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Щорічне виділення коштів по програмі підтримки сільськогосподарського товаровиробника. </a:t>
            </a:r>
          </a:p>
          <a:p>
            <a:r>
              <a:rPr lang="uk-UA" sz="2000" dirty="0"/>
              <a:t>Створення кластеру с/г товаровиробників. Діючі не менше 2 кооперативів у громаді.</a:t>
            </a:r>
            <a:endParaRPr lang="ru-UA" sz="20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9ECCA65-FF97-4545-A061-3666740BEFB0}"/>
              </a:ext>
            </a:extLst>
          </p:cNvPr>
          <p:cNvSpPr/>
          <p:nvPr/>
        </p:nvSpPr>
        <p:spPr>
          <a:xfrm>
            <a:off x="373300" y="5594524"/>
            <a:ext cx="776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Доповнення </a:t>
            </a:r>
            <a:r>
              <a:rPr lang="uk-UA" sz="2000" dirty="0" err="1"/>
              <a:t>геопорталу</a:t>
            </a:r>
            <a:r>
              <a:rPr lang="uk-UA" sz="2000" dirty="0"/>
              <a:t> громади додатковим шаром «вільні приміщення», які можуть бути використані для потреб бізнесу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8582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78AA3-E1F7-4979-95FC-75918203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13" y="158296"/>
            <a:ext cx="807042" cy="7649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8A2C87-52EC-4B44-8CDB-967F5EB37C47}"/>
              </a:ext>
            </a:extLst>
          </p:cNvPr>
          <p:cNvSpPr/>
          <p:nvPr/>
        </p:nvSpPr>
        <p:spPr>
          <a:xfrm>
            <a:off x="402018" y="1043924"/>
            <a:ext cx="11401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C00000"/>
                </a:solidFill>
              </a:rPr>
              <a:t>Операційна ціль 1.2. Підвищення доданої вартості сільськогосподарської продукції, розширення виробництва екологічно-чистих продуктів харчування </a:t>
            </a:r>
            <a:endParaRPr lang="uk-UA" sz="2500" dirty="0">
              <a:solidFill>
                <a:srgbClr val="C00000"/>
              </a:solidFill>
              <a:latin typeface="Red Ring Bold" panose="020B0704020202020204" pitchFamily="34" charset="0"/>
            </a:endParaRPr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16E6F150-F5BB-4A96-B575-49262AC8EC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2" y="158297"/>
            <a:ext cx="5778681" cy="764981"/>
          </a:xfrm>
          <a:prstGeom prst="rect">
            <a:avLst/>
          </a:prstGeom>
        </p:spPr>
      </p:pic>
      <p:pic>
        <p:nvPicPr>
          <p:cNvPr id="2050" name="Picture 2" descr="Проект «Зміцнення демократичного врядування» (ІІ) для ОТГ Запорізької  області | Громадський Простір">
            <a:extLst>
              <a:ext uri="{FF2B5EF4-FFF2-40B4-BE49-F238E27FC236}">
                <a16:creationId xmlns:a16="http://schemas.microsoft.com/office/drawing/2014/main" id="{9DE57DDF-6BDD-44EA-84C6-D009F6A7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5044"/>
          <a:stretch/>
        </p:blipFill>
        <p:spPr bwMode="auto">
          <a:xfrm>
            <a:off x="7295781" y="246526"/>
            <a:ext cx="2339120" cy="8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183FC-590F-49BE-A17B-65CBFF1E6844}"/>
              </a:ext>
            </a:extLst>
          </p:cNvPr>
          <p:cNvSpPr/>
          <p:nvPr/>
        </p:nvSpPr>
        <p:spPr>
          <a:xfrm>
            <a:off x="0" y="1861472"/>
            <a:ext cx="3328988" cy="584775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Завдання: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543AFB-6DFE-48C5-B26B-BBCD3CC10E8C}"/>
              </a:ext>
            </a:extLst>
          </p:cNvPr>
          <p:cNvSpPr/>
          <p:nvPr/>
        </p:nvSpPr>
        <p:spPr>
          <a:xfrm>
            <a:off x="280620" y="2446247"/>
            <a:ext cx="70151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1.2.3 Організація створення об’єднання, мікро, малих та середніх підприємств</a:t>
            </a:r>
            <a:endParaRPr lang="ru-UA" sz="25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89D3AF-209E-467D-98CD-F994E1613351}"/>
              </a:ext>
            </a:extLst>
          </p:cNvPr>
          <p:cNvSpPr/>
          <p:nvPr/>
        </p:nvSpPr>
        <p:spPr>
          <a:xfrm>
            <a:off x="280620" y="4202491"/>
            <a:ext cx="70151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/>
              <a:t>1.2.4 Підтримка участі місцевих підприємців у виставково-ярмаркових заходах та інших заходах промоційного характеру</a:t>
            </a:r>
            <a:endParaRPr lang="ru-UA" sz="2500" b="1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B5C5ED9-6BB4-440F-BA39-66EB1DE72612}"/>
              </a:ext>
            </a:extLst>
          </p:cNvPr>
          <p:cNvGrpSpPr/>
          <p:nvPr/>
        </p:nvGrpSpPr>
        <p:grpSpPr>
          <a:xfrm>
            <a:off x="7295782" y="2477783"/>
            <a:ext cx="4396866" cy="1724707"/>
            <a:chOff x="8212111" y="4994934"/>
            <a:chExt cx="3546618" cy="1246496"/>
          </a:xfrm>
        </p:grpSpPr>
        <p:pic>
          <p:nvPicPr>
            <p:cNvPr id="2056" name="Picture 8" descr="Всеукраїнський статус громадського об'єднання | Газета Яблучко, новини  Тернополя та Тернопільської області">
              <a:extLst>
                <a:ext uri="{FF2B5EF4-FFF2-40B4-BE49-F238E27FC236}">
                  <a16:creationId xmlns:a16="http://schemas.microsoft.com/office/drawing/2014/main" id="{8BA960A4-DF42-492A-AEF3-507501A31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111" y="4994934"/>
              <a:ext cx="1856195" cy="124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7989E30-5C7F-4642-9470-6754C726F8B7}"/>
                </a:ext>
              </a:extLst>
            </p:cNvPr>
            <p:cNvSpPr/>
            <p:nvPr/>
          </p:nvSpPr>
          <p:spPr>
            <a:xfrm>
              <a:off x="10058231" y="5220226"/>
              <a:ext cx="17004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accent1">
                      <a:lumMod val="75000"/>
                    </a:schemeClr>
                  </a:solidFill>
                </a:rPr>
                <a:t>Об'єднання підприємців</a:t>
              </a:r>
              <a:endParaRPr lang="uk-UA" sz="2000" dirty="0">
                <a:solidFill>
                  <a:schemeClr val="accent1">
                    <a:lumMod val="75000"/>
                  </a:schemeClr>
                </a:solidFill>
                <a:latin typeface="Red Ring Bold" panose="020B0704020202020204" pitchFamily="34" charset="0"/>
              </a:endParaRPr>
            </a:p>
          </p:txBody>
        </p:sp>
      </p:grpSp>
      <p:pic>
        <p:nvPicPr>
          <p:cNvPr id="2058" name="Picture 10" descr="Киоски и киоск с мороженым со специями хот-догов Иллюстрация вектора -  иллюстрации насчитывающей напитка, клиент: 196335919">
            <a:extLst>
              <a:ext uri="{FF2B5EF4-FFF2-40B4-BE49-F238E27FC236}">
                <a16:creationId xmlns:a16="http://schemas.microsoft.com/office/drawing/2014/main" id="{1C48E100-77DA-4452-9544-8CF0C59A6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3"/>
          <a:stretch/>
        </p:blipFill>
        <p:spPr bwMode="auto">
          <a:xfrm>
            <a:off x="6980577" y="4423669"/>
            <a:ext cx="4930803" cy="16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D046191-E00C-4BB9-8C14-937AC8470E62}"/>
              </a:ext>
            </a:extLst>
          </p:cNvPr>
          <p:cNvSpPr/>
          <p:nvPr/>
        </p:nvSpPr>
        <p:spPr>
          <a:xfrm>
            <a:off x="280619" y="3188484"/>
            <a:ext cx="701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Проведення зустрічі з активними мікро, малими та середніми підприємцями (МСП) з питання організації їх об’єднання та виявлення проблемних питань МСП у громаді.</a:t>
            </a:r>
            <a:endParaRPr lang="ru-UA" sz="20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6361577-0294-4963-B548-0E322829BDC2}"/>
              </a:ext>
            </a:extLst>
          </p:cNvPr>
          <p:cNvSpPr/>
          <p:nvPr/>
        </p:nvSpPr>
        <p:spPr>
          <a:xfrm>
            <a:off x="280620" y="5327793"/>
            <a:ext cx="7015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Оприлюднення інформації про виставково-ярмаркові заходи та інші заходи промоційного характеру. Участь підприємців з громади щонайменше у 3 подіях щорічно.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259165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3182</Words>
  <Application>Microsoft Office PowerPoint</Application>
  <PresentationFormat>Широкоэкранный</PresentationFormat>
  <Paragraphs>296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Red Ring Bold</vt:lpstr>
      <vt:lpstr>Red Ring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138</cp:revision>
  <cp:lastPrinted>2021-10-23T06:12:35Z</cp:lastPrinted>
  <dcterms:created xsi:type="dcterms:W3CDTF">2021-10-20T07:09:20Z</dcterms:created>
  <dcterms:modified xsi:type="dcterms:W3CDTF">2022-04-13T10:58:44Z</dcterms:modified>
</cp:coreProperties>
</file>