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00" r:id="rId3"/>
    <p:sldId id="299" r:id="rId4"/>
    <p:sldId id="267" r:id="rId5"/>
    <p:sldId id="301" r:id="rId6"/>
    <p:sldId id="305" r:id="rId7"/>
    <p:sldId id="306" r:id="rId8"/>
    <p:sldId id="302" r:id="rId9"/>
    <p:sldId id="303" r:id="rId10"/>
    <p:sldId id="307" r:id="rId11"/>
    <p:sldId id="308" r:id="rId12"/>
    <p:sldId id="3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00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604" autoAdjust="0"/>
  </p:normalViewPr>
  <p:slideViewPr>
    <p:cSldViewPr snapToGrid="0">
      <p:cViewPr varScale="1">
        <p:scale>
          <a:sx n="106" d="100"/>
          <a:sy n="106" d="100"/>
        </p:scale>
        <p:origin x="7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3E634-4195-934B-A911-5DB1BBAF7F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69A4C-70C9-3E40-A14D-0D522D03D1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6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54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59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8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04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04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36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3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46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9A4C-70C9-3E40-A14D-0D522D03D1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4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5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5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9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4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8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4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5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0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1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3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0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76E9-B246-43D6-93E0-19BE219E32F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23CDE-A574-49C0-896B-12B8F7BCAEB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6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36.jpeg"/><Relationship Id="rId5" Type="http://schemas.openxmlformats.org/officeDocument/2006/relationships/image" Target="../media/image4.png"/><Relationship Id="rId10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g"/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41.jpg"/><Relationship Id="rId5" Type="http://schemas.openxmlformats.org/officeDocument/2006/relationships/image" Target="../media/image4.png"/><Relationship Id="rId10" Type="http://schemas.openxmlformats.org/officeDocument/2006/relationships/image" Target="../media/image40.jpg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hyperlink" Target="https://www.facebook.com/pokrovska.gromada" TargetMode="External"/><Relationship Id="rId4" Type="http://schemas.openxmlformats.org/officeDocument/2006/relationships/image" Target="../media/image3.png"/><Relationship Id="rId9" Type="http://schemas.openxmlformats.org/officeDocument/2006/relationships/hyperlink" Target="mailto:info@pokr.otg.dp.gov.u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hyperlink" Target="https://pokr.otg.dp.gov.ua/gromadskosti/investoru/ekonomichnij-profil-gromadi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6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12" Type="http://schemas.openxmlformats.org/officeDocument/2006/relationships/image" Target="../media/image6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5.jpg"/><Relationship Id="rId5" Type="http://schemas.openxmlformats.org/officeDocument/2006/relationships/image" Target="../media/image12.jpg"/><Relationship Id="rId15" Type="http://schemas.openxmlformats.org/officeDocument/2006/relationships/image" Target="../media/image18.jpg"/><Relationship Id="rId10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image" Target="../media/image3.png"/><Relationship Id="rId1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g"/><Relationship Id="rId7" Type="http://schemas.openxmlformats.org/officeDocument/2006/relationships/image" Target="../media/image5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jp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4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jp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1.jp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3.jpg"/><Relationship Id="rId5" Type="http://schemas.openxmlformats.org/officeDocument/2006/relationships/image" Target="../media/image1.jpg"/><Relationship Id="rId10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E76950-7D93-43A4-8E42-AED83F103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097CEE-A6BB-430F-93DB-31C86D2FA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2" b="45948"/>
          <a:stretch/>
        </p:blipFill>
        <p:spPr>
          <a:xfrm>
            <a:off x="0" y="3761210"/>
            <a:ext cx="12192000" cy="309679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4514" y="1359826"/>
            <a:ext cx="11448790" cy="2382010"/>
          </a:xfrm>
        </p:spPr>
        <p:txBody>
          <a:bodyPr>
            <a:noAutofit/>
          </a:bodyPr>
          <a:lstStyle/>
          <a:p>
            <a:r>
              <a:rPr lang="uk-UA" sz="30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d Ring Bold" panose="020B0704020202020204" pitchFamily="34" charset="0"/>
              </a:rPr>
              <a:t>ПРЕЗЕНТАЦІЯ </a:t>
            </a:r>
          </a:p>
          <a:p>
            <a:endParaRPr lang="uk-UA" sz="1000" dirty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ed Ring Bold" panose="020B0704020202020204" pitchFamily="34" charset="0"/>
            </a:endParaRPr>
          </a:p>
          <a:p>
            <a:r>
              <a:rPr lang="uk-UA" sz="30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d Ring Bold" panose="020B0704020202020204" pitchFamily="34" charset="0"/>
              </a:rPr>
              <a:t>ПРОГРАМИ МІСЦЕВОГО ЕКОНОМІЧНОГО РОЗВИТКУ </a:t>
            </a:r>
          </a:p>
          <a:p>
            <a:r>
              <a:rPr lang="uk-UA" sz="30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d Ring Bold" panose="020B0704020202020204" pitchFamily="34" charset="0"/>
              </a:rPr>
              <a:t>ПОКРОВСЬКОЇ СЕЛИЩНОЇ ТЕРИТОРІАЛЬНОЇ ГРОМАДИ</a:t>
            </a:r>
          </a:p>
          <a:p>
            <a:r>
              <a:rPr lang="uk-UA" sz="30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ed Ring Bold" panose="020B0704020202020204" pitchFamily="34" charset="0"/>
              </a:rPr>
              <a:t>ДНІПРОПЕТРОВСЬКОЇ ОБЛАСТІ</a:t>
            </a:r>
            <a:endParaRPr lang="en-US" sz="3000" dirty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ed Ring Bold" panose="020B07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3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2" name="Прямоугольник 7">
            <a:extLst>
              <a:ext uri="{FF2B5EF4-FFF2-40B4-BE49-F238E27FC236}">
                <a16:creationId xmlns:a16="http://schemas.microsoft.com/office/drawing/2014/main" id="{7FF6396D-9308-B1CB-798C-D86B4AB522E3}"/>
              </a:ext>
            </a:extLst>
          </p:cNvPr>
          <p:cNvSpPr/>
          <p:nvPr/>
        </p:nvSpPr>
        <p:spPr>
          <a:xfrm>
            <a:off x="-12065" y="1028892"/>
            <a:ext cx="12204064" cy="400110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Проєкти місцевого економічного розвитку Програми МЕР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23B3C-59A4-E0E8-0C57-0C5B22B81DF9}"/>
              </a:ext>
            </a:extLst>
          </p:cNvPr>
          <p:cNvSpPr txBox="1"/>
          <p:nvPr/>
        </p:nvSpPr>
        <p:spPr>
          <a:xfrm>
            <a:off x="1945840" y="1522849"/>
            <a:ext cx="9999152" cy="7173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800" b="1" dirty="0">
                <a:solidFill>
                  <a:srgbClr val="C00000"/>
                </a:solidFill>
                <a:effectLst/>
                <a:latin typeface="Red Ring" panose="020B0504020202020204" pitchFamily="34" charset="0"/>
                <a:ea typeface="Calibri" panose="020F0502020204030204" pitchFamily="34" charset="0"/>
              </a:rPr>
              <a:t>Будівництво станції перевантаження сміття із сортувальною лінією на землях Покровської селищної територіальної громади за межами населених пунктів</a:t>
            </a:r>
            <a:endParaRPr lang="ru-UA" sz="1800" dirty="0">
              <a:solidFill>
                <a:srgbClr val="C00000"/>
              </a:solidFill>
              <a:effectLst/>
              <a:latin typeface="Red Ring" panose="020B05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8C916B9-9C1C-762D-5637-EB2ABAB44866}"/>
              </a:ext>
            </a:extLst>
          </p:cNvPr>
          <p:cNvSpPr/>
          <p:nvPr/>
        </p:nvSpPr>
        <p:spPr>
          <a:xfrm>
            <a:off x="148682" y="1521857"/>
            <a:ext cx="1684847" cy="7414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Проєкт 3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71B9A-28AB-B56B-0CB9-97E5E549A185}"/>
              </a:ext>
            </a:extLst>
          </p:cNvPr>
          <p:cNvSpPr txBox="1"/>
          <p:nvPr/>
        </p:nvSpPr>
        <p:spPr>
          <a:xfrm>
            <a:off x="328498" y="2452174"/>
            <a:ext cx="406456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 проєкту: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покращення екологічного стану Покровської селищної ТГ та розвиток діяльності комунального підприємства «Покровське водопровідно-каналізаційне господарство» шляхом будівництва станції перевантаження сміття із сортувальною лінією. 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786A84-8AD4-93D4-4CF9-63C5BE3022BB}"/>
              </a:ext>
            </a:extLst>
          </p:cNvPr>
          <p:cNvSpPr txBox="1"/>
          <p:nvPr/>
        </p:nvSpPr>
        <p:spPr>
          <a:xfrm>
            <a:off x="5034911" y="2347882"/>
            <a:ext cx="6919504" cy="25169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Завдання проєкту: </a:t>
            </a:r>
            <a:endParaRPr lang="ru-UA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Noto Sans Symbols"/>
                <a:cs typeface="Noto Sans Symbols"/>
              </a:rPr>
              <a:t>Удосконалення системи з роздільного збору сміття </a:t>
            </a:r>
            <a:r>
              <a:rPr lang="uk-UA" sz="1800" dirty="0">
                <a:effectLst/>
                <a:latin typeface="Times New Roman" panose="02020603050405020304" pitchFamily="18" charset="0"/>
                <a:ea typeface="Noto Sans Symbols"/>
                <a:cs typeface="Noto Sans Symbols"/>
              </a:rPr>
              <a:t>шляхом будівництва станції перевантаження сміття із сортувальною лінією.</a:t>
            </a:r>
            <a:endParaRPr lang="ru-UA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Noto Sans Symbols"/>
                <a:cs typeface="Noto Sans Symbols"/>
              </a:rPr>
              <a:t>Створення нових робочих місць.</a:t>
            </a:r>
            <a:endParaRPr lang="ru-UA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Отримання додаткового доходу комунальним підприємством за рахунок організації циклу «збір-сортування-збут».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4EEF6-7F0A-BF90-FBE7-E8AA54BCF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210" y="5114332"/>
            <a:ext cx="4795318" cy="14834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D5D2C7-D471-FC28-5F33-3CF08A64E3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21315" r="25213" b="19909"/>
          <a:stretch/>
        </p:blipFill>
        <p:spPr>
          <a:xfrm flipH="1">
            <a:off x="4478323" y="5030324"/>
            <a:ext cx="2218301" cy="1635663"/>
          </a:xfrm>
          <a:prstGeom prst="rect">
            <a:avLst/>
          </a:prstGeom>
        </p:spPr>
      </p:pic>
      <p:sp>
        <p:nvSpPr>
          <p:cNvPr id="15" name="Стрілка: вправо 14">
            <a:extLst>
              <a:ext uri="{FF2B5EF4-FFF2-40B4-BE49-F238E27FC236}">
                <a16:creationId xmlns:a16="http://schemas.microsoft.com/office/drawing/2014/main" id="{A3F317F7-9C04-94BA-60C8-C7C1705A9ABF}"/>
              </a:ext>
            </a:extLst>
          </p:cNvPr>
          <p:cNvSpPr/>
          <p:nvPr/>
        </p:nvSpPr>
        <p:spPr>
          <a:xfrm>
            <a:off x="3705770" y="5612870"/>
            <a:ext cx="552262" cy="5069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Стрілка: вправо 16">
            <a:extLst>
              <a:ext uri="{FF2B5EF4-FFF2-40B4-BE49-F238E27FC236}">
                <a16:creationId xmlns:a16="http://schemas.microsoft.com/office/drawing/2014/main" id="{97B2F5DE-AFC4-FE4E-5A35-20635F5C2BE4}"/>
              </a:ext>
            </a:extLst>
          </p:cNvPr>
          <p:cNvSpPr/>
          <p:nvPr/>
        </p:nvSpPr>
        <p:spPr>
          <a:xfrm>
            <a:off x="6781948" y="5640309"/>
            <a:ext cx="552262" cy="5069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B0797C84-F834-EEEE-413F-7AB8C014B03D}"/>
              </a:ext>
            </a:extLst>
          </p:cNvPr>
          <p:cNvGrpSpPr/>
          <p:nvPr/>
        </p:nvGrpSpPr>
        <p:grpSpPr>
          <a:xfrm>
            <a:off x="1544090" y="4844540"/>
            <a:ext cx="1833186" cy="1969136"/>
            <a:chOff x="925497" y="4803934"/>
            <a:chExt cx="1833186" cy="1969136"/>
          </a:xfrm>
        </p:grpSpPr>
        <p:pic>
          <p:nvPicPr>
            <p:cNvPr id="4" name="Picture 2" descr="На контейнери для сортування сміття Чернівцям необхідно майже 10 млн. грн |  Всі новини Буковини">
              <a:extLst>
                <a:ext uri="{FF2B5EF4-FFF2-40B4-BE49-F238E27FC236}">
                  <a16:creationId xmlns:a16="http://schemas.microsoft.com/office/drawing/2014/main" id="{208B938F-0791-C3A1-D7D7-86E5EEBDA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42" y="4803934"/>
              <a:ext cx="1822296" cy="106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Контейнери для сміття 750 л - купити металеві контейнери для сміття на 750  літрів в Києві, Україні за найкращими цінами | КиївСпецТех">
              <a:extLst>
                <a:ext uri="{FF2B5EF4-FFF2-40B4-BE49-F238E27FC236}">
                  <a16:creationId xmlns:a16="http://schemas.microsoft.com/office/drawing/2014/main" id="{04A09048-5B5E-90B6-54EE-6E4FAB79A2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91"/>
            <a:stretch/>
          </p:blipFill>
          <p:spPr bwMode="auto">
            <a:xfrm>
              <a:off x="1550880" y="5817993"/>
              <a:ext cx="1207803" cy="95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ᐉ Контейнер для сміття сталевий оцинкований 1100 л • Краща ціна в ...">
              <a:extLst>
                <a:ext uri="{FF2B5EF4-FFF2-40B4-BE49-F238E27FC236}">
                  <a16:creationId xmlns:a16="http://schemas.microsoft.com/office/drawing/2014/main" id="{C1E200FE-0C84-FAA3-42E8-854FFEB5B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497" y="5809501"/>
              <a:ext cx="969591" cy="963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835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DB8464-3442-1902-BF7E-617C56107019}"/>
              </a:ext>
            </a:extLst>
          </p:cNvPr>
          <p:cNvSpPr txBox="1"/>
          <p:nvPr/>
        </p:nvSpPr>
        <p:spPr>
          <a:xfrm>
            <a:off x="323149" y="1053889"/>
            <a:ext cx="6635158" cy="40626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Основні р</a:t>
            </a: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езультати проєкту:</a:t>
            </a:r>
            <a:endParaRPr lang="ru-UA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Збудовано та введено в експлуатацію 1 станцію перевантаження сміття</a:t>
            </a:r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Створено 8 нових робочих місця на станції перевантаження сміття у КП «Покровське ВКГ»</a:t>
            </a:r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Укладено мінімум 3 договори на збут відсортованого сміття (папір, пластик, батарейки)</a:t>
            </a:r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Укладено 1 договір на перевезення невідсортованого сміття на полігон тпв для його подальшого утилізації чи захоронення</a:t>
            </a:r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Здійснено придбання нових контейнерів мінімум 50 одиниць за рік для оновлення на майданчиках чи розповсюдження серед населення для роздільного збору сміття.</a:t>
            </a:r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4CC20-95CC-BDD3-850B-423F7F74C735}"/>
              </a:ext>
            </a:extLst>
          </p:cNvPr>
          <p:cNvSpPr txBox="1"/>
          <p:nvPr/>
        </p:nvSpPr>
        <p:spPr>
          <a:xfrm>
            <a:off x="7503704" y="1089719"/>
            <a:ext cx="3835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Тривалість проєкту :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36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місяців</a:t>
            </a:r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5E77B-D009-2452-0916-B2A222D085AD}"/>
              </a:ext>
            </a:extLst>
          </p:cNvPr>
          <p:cNvSpPr txBox="1"/>
          <p:nvPr/>
        </p:nvSpPr>
        <p:spPr>
          <a:xfrm>
            <a:off x="7281456" y="1518685"/>
            <a:ext cx="4524582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Загальний бюджет проєкту: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51,5 млн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грн.</a:t>
            </a:r>
          </a:p>
          <a:p>
            <a:pPr lvl="0" algn="just"/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тому числі: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ошти місцевого бюджету та кошти комунального підприємства -  1,5 млн. грн.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регіональні, національні, міжнародні та інші програми, в рамках яких можна отримати грантове фінансування, в т.ч. кошти Програми DOBRE –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 млн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грн.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2" descr="У Володимирі триває реконструкція майданчиків для збору сміття">
            <a:extLst>
              <a:ext uri="{FF2B5EF4-FFF2-40B4-BE49-F238E27FC236}">
                <a16:creationId xmlns:a16="http://schemas.microsoft.com/office/drawing/2014/main" id="{F6A33F21-375C-CD9F-F9DC-5FDF615DC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3169" r="12735" b="23836"/>
          <a:stretch/>
        </p:blipFill>
        <p:spPr bwMode="auto">
          <a:xfrm>
            <a:off x="7281455" y="3611566"/>
            <a:ext cx="3159500" cy="172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Сміттєсортувальний комплекс - купити в Україні від виробника | БарМаш">
            <a:extLst>
              <a:ext uri="{FF2B5EF4-FFF2-40B4-BE49-F238E27FC236}">
                <a16:creationId xmlns:a16="http://schemas.microsoft.com/office/drawing/2014/main" id="{B7C76DBB-89C0-6065-57A8-81CE47787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97" y="3631684"/>
            <a:ext cx="2276841" cy="170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Зображення, що містить просто неба, земля, дерево, Контейнер для відходів&#10;&#10;Автоматично згенерований опис">
            <a:extLst>
              <a:ext uri="{FF2B5EF4-FFF2-40B4-BE49-F238E27FC236}">
                <a16:creationId xmlns:a16="http://schemas.microsoft.com/office/drawing/2014/main" id="{7C016CE6-6E30-2996-B974-5CF0E1F08A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6" y="5136144"/>
            <a:ext cx="3061077" cy="1721856"/>
          </a:xfrm>
          <a:prstGeom prst="rect">
            <a:avLst/>
          </a:prstGeom>
        </p:spPr>
      </p:pic>
      <p:pic>
        <p:nvPicPr>
          <p:cNvPr id="16" name="Рисунок 15" descr="Зображення, що містить текст, Контейнер для відходів, просто неба, контейнер&#10;&#10;Автоматично згенерований опис">
            <a:extLst>
              <a:ext uri="{FF2B5EF4-FFF2-40B4-BE49-F238E27FC236}">
                <a16:creationId xmlns:a16="http://schemas.microsoft.com/office/drawing/2014/main" id="{1C28B9C0-D985-BA89-6A62-2D6F95D26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9132038" y="5136144"/>
            <a:ext cx="3059962" cy="1721856"/>
          </a:xfrm>
          <a:prstGeom prst="rect">
            <a:avLst/>
          </a:prstGeom>
        </p:spPr>
      </p:pic>
      <p:pic>
        <p:nvPicPr>
          <p:cNvPr id="18" name="Рисунок 17" descr="Зображення, що містить просто неба, дерево, покришка, колесо&#10;&#10;Автоматично згенерований опис">
            <a:extLst>
              <a:ext uri="{FF2B5EF4-FFF2-40B4-BE49-F238E27FC236}">
                <a16:creationId xmlns:a16="http://schemas.microsoft.com/office/drawing/2014/main" id="{490ECF73-9FF3-A541-D64F-6B4181F767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9"/>
          <a:stretch/>
        </p:blipFill>
        <p:spPr>
          <a:xfrm>
            <a:off x="963229" y="5093016"/>
            <a:ext cx="2511792" cy="1764984"/>
          </a:xfrm>
          <a:prstGeom prst="rect">
            <a:avLst/>
          </a:prstGeom>
        </p:spPr>
      </p:pic>
      <p:pic>
        <p:nvPicPr>
          <p:cNvPr id="20" name="Рисунок 19" descr="Зображення, що містить колесо, просто неба, Наземний транспортний засіб, транспортний засіб&#10;&#10;Автоматично згенерований опис">
            <a:extLst>
              <a:ext uri="{FF2B5EF4-FFF2-40B4-BE49-F238E27FC236}">
                <a16:creationId xmlns:a16="http://schemas.microsoft.com/office/drawing/2014/main" id="{81369020-88B8-2837-3073-3A1C9EA48D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t="8353" b="19590"/>
          <a:stretch/>
        </p:blipFill>
        <p:spPr>
          <a:xfrm>
            <a:off x="6095999" y="5136144"/>
            <a:ext cx="3594819" cy="17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45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pic>
        <p:nvPicPr>
          <p:cNvPr id="10" name="Picture 2" descr="C:\Users\Лёша и Катя\Desktop\shutterstock_61509628.jpg">
            <a:extLst>
              <a:ext uri="{FF2B5EF4-FFF2-40B4-BE49-F238E27FC236}">
                <a16:creationId xmlns:a16="http://schemas.microsoft.com/office/drawing/2014/main" id="{8EF9EC4E-F9D9-2CAD-BDE5-FEFB11BD3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18340" y="4860229"/>
            <a:ext cx="2704964" cy="16533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B0291C-0FCE-C924-AFC7-E6CAF6EC2E04}"/>
              </a:ext>
            </a:extLst>
          </p:cNvPr>
          <p:cNvSpPr txBox="1"/>
          <p:nvPr/>
        </p:nvSpPr>
        <p:spPr>
          <a:xfrm>
            <a:off x="2978871" y="1778366"/>
            <a:ext cx="67327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ДЯКУЄМО ЗА УВАГУ!</a:t>
            </a:r>
            <a:endParaRPr lang="en-US" sz="5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4EF68-1F69-3888-85AE-7FA6F78CB0BD}"/>
              </a:ext>
            </a:extLst>
          </p:cNvPr>
          <p:cNvSpPr txBox="1"/>
          <p:nvPr/>
        </p:nvSpPr>
        <p:spPr>
          <a:xfrm>
            <a:off x="2614808" y="3060826"/>
            <a:ext cx="1240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Контакти: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69390-7B0C-8A89-4470-08F2AC8CB5D6}"/>
              </a:ext>
            </a:extLst>
          </p:cNvPr>
          <p:cNvSpPr txBox="1"/>
          <p:nvPr/>
        </p:nvSpPr>
        <p:spPr>
          <a:xfrm>
            <a:off x="4621988" y="3003140"/>
            <a:ext cx="3234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Виконавчий комітет</a:t>
            </a:r>
          </a:p>
          <a:p>
            <a:pPr algn="ctr"/>
            <a:r>
              <a:rPr lang="uk-UA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Покровської селищної ради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7E35A1-B774-7CF5-1A5B-95871F5A696B}"/>
              </a:ext>
            </a:extLst>
          </p:cNvPr>
          <p:cNvSpPr txBox="1"/>
          <p:nvPr/>
        </p:nvSpPr>
        <p:spPr>
          <a:xfrm>
            <a:off x="4937874" y="3823048"/>
            <a:ext cx="2738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Електронна пошта:</a:t>
            </a:r>
          </a:p>
          <a:p>
            <a:pPr algn="ctr"/>
            <a:r>
              <a:rPr lang="en-US" sz="2000" b="0" i="0" dirty="0">
                <a:solidFill>
                  <a:srgbClr val="2D5CA6"/>
                </a:solidFill>
                <a:effectLst/>
                <a:latin typeface="ProbaPro"/>
                <a:hlinkClick r:id="rId9"/>
              </a:rPr>
              <a:t>info@pokr.otg.dp.gov.ua</a:t>
            </a:r>
            <a:endParaRPr lang="uk-UA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39504-68CE-5F61-F5B8-51D0D304275F}"/>
              </a:ext>
            </a:extLst>
          </p:cNvPr>
          <p:cNvSpPr txBox="1"/>
          <p:nvPr/>
        </p:nvSpPr>
        <p:spPr>
          <a:xfrm>
            <a:off x="4839034" y="4754979"/>
            <a:ext cx="3017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Офіційний сайт громади:</a:t>
            </a:r>
          </a:p>
          <a:p>
            <a:pPr algn="ctr"/>
            <a:r>
              <a:rPr lang="en-US" sz="2000" b="0" i="0" dirty="0">
                <a:solidFill>
                  <a:srgbClr val="2D5CA6"/>
                </a:solidFill>
                <a:effectLst/>
                <a:latin typeface="ProbaPro"/>
              </a:rPr>
              <a:t>https://pokr.otg.dp.gov.ua/</a:t>
            </a:r>
            <a:endParaRPr lang="uk-UA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A0C6EC-F81B-8C9D-8CFD-DF1602E98C96}"/>
              </a:ext>
            </a:extLst>
          </p:cNvPr>
          <p:cNvSpPr txBox="1"/>
          <p:nvPr/>
        </p:nvSpPr>
        <p:spPr>
          <a:xfrm>
            <a:off x="3708435" y="5686910"/>
            <a:ext cx="5197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Сторінка у фейсбук:</a:t>
            </a:r>
          </a:p>
          <a:p>
            <a:pPr algn="ctr"/>
            <a:r>
              <a:rPr lang="en-US" sz="2000" b="0" i="0" dirty="0">
                <a:solidFill>
                  <a:srgbClr val="2D5CA6"/>
                </a:solidFill>
                <a:effectLst/>
                <a:latin typeface="ProbaPro"/>
                <a:hlinkClick r:id="rId10"/>
              </a:rPr>
              <a:t>https://www.facebook.com/pokrovska.gromada</a:t>
            </a:r>
            <a:endParaRPr lang="uk-UA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68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Зображення, що містить у приміщенні, стіна, одежа, меблі&#10;&#10;Автоматично згенерований опис">
            <a:extLst>
              <a:ext uri="{FF2B5EF4-FFF2-40B4-BE49-F238E27FC236}">
                <a16:creationId xmlns:a16="http://schemas.microsoft.com/office/drawing/2014/main" id="{928F7387-0755-487E-566A-2891CDE02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722" y="2203397"/>
            <a:ext cx="4767077" cy="31772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A25C8E-3BB9-64BE-4383-DA53F3DF9FAA}"/>
              </a:ext>
            </a:extLst>
          </p:cNvPr>
          <p:cNvSpPr txBox="1"/>
          <p:nvPr/>
        </p:nvSpPr>
        <p:spPr>
          <a:xfrm>
            <a:off x="273908" y="1108052"/>
            <a:ext cx="11594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35" algn="ctr"/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Програма місцевого економічного розвитку Покровської громади та План дій з її впровадження</a:t>
            </a:r>
          </a:p>
          <a:p>
            <a:pPr marR="635" algn="ctr"/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розроблені в рамках Програми «Децентралізація приносить кращі результати та ефективність» (DOBRE), </a:t>
            </a:r>
          </a:p>
          <a:p>
            <a:pPr marR="635" algn="ctr"/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 фінансується Агентством США з міжнародного розвитку (USAID).</a:t>
            </a:r>
            <a:endParaRPr lang="ru-UA" sz="1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919E0-35D6-E2CB-D81C-A958D5DEC1F3}"/>
              </a:ext>
            </a:extLst>
          </p:cNvPr>
          <p:cNvSpPr txBox="1"/>
          <p:nvPr/>
        </p:nvSpPr>
        <p:spPr>
          <a:xfrm>
            <a:off x="244693" y="2217286"/>
            <a:ext cx="420945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Програма є продовженням попередньої Програми місцевого економічного розвитку громади, 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прийнятої на 2019-2025 роки</a:t>
            </a:r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FC5C3-26A6-95F1-1C7C-4139F67072A6}"/>
              </a:ext>
            </a:extLst>
          </p:cNvPr>
          <p:cNvSpPr txBox="1"/>
          <p:nvPr/>
        </p:nvSpPr>
        <p:spPr>
          <a:xfrm>
            <a:off x="8432799" y="2197186"/>
            <a:ext cx="363727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Над підготовкою Програми працювали:</a:t>
            </a:r>
          </a:p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члени Ради з питань місцевого економічного розвитку;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овнішній  незалежний експерт 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Роман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Хімко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від Пр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грами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DOBRE</a:t>
            </a:r>
            <a:endParaRPr lang="ru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A221D7-99C5-2CC6-11F0-C471A6B88800}"/>
              </a:ext>
            </a:extLst>
          </p:cNvPr>
          <p:cNvSpPr txBox="1"/>
          <p:nvPr/>
        </p:nvSpPr>
        <p:spPr>
          <a:xfrm>
            <a:off x="8432800" y="4265407"/>
            <a:ext cx="3637269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Проведено 2 семінари в рамках компоненту «Місцевий економічний розвиток» 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Програми DOBRE 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 час 2 візитів експерта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громаду.</a:t>
            </a:r>
            <a:endParaRPr lang="ru-U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BC590-136F-A1D4-F207-90D7DB9953BD}"/>
              </a:ext>
            </a:extLst>
          </p:cNvPr>
          <p:cNvSpPr txBox="1"/>
          <p:nvPr/>
        </p:nvSpPr>
        <p:spPr>
          <a:xfrm>
            <a:off x="3251200" y="5548156"/>
            <a:ext cx="507999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Програма місцевого економічного розвитку узгоджується з цілями Стратегії розвитку  громади на 2017-2025 рр. і розроблена на її виконання в частині розвитку місцевої економіки.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9385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668544"/>
            <a:ext cx="2845530" cy="21894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4F9E50-A9AB-4795-98DA-CB3AE8D90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7" y="1507707"/>
            <a:ext cx="3477128" cy="330026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585E7B-8D98-4D51-A7DE-01A4B4C8E074}"/>
              </a:ext>
            </a:extLst>
          </p:cNvPr>
          <p:cNvSpPr/>
          <p:nvPr/>
        </p:nvSpPr>
        <p:spPr>
          <a:xfrm>
            <a:off x="3801305" y="1925867"/>
            <a:ext cx="372534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Населених пунктів - </a:t>
            </a:r>
            <a:r>
              <a:rPr lang="uk-UA" sz="2000" b="1" dirty="0">
                <a:solidFill>
                  <a:srgbClr val="C00000"/>
                </a:solidFill>
              </a:rPr>
              <a:t>50</a:t>
            </a:r>
          </a:p>
          <a:p>
            <a:pPr algn="just"/>
            <a:endParaRPr lang="uk-UA" sz="1000" b="1" dirty="0"/>
          </a:p>
          <a:p>
            <a:pPr algn="just"/>
            <a:r>
              <a:rPr lang="uk-UA" b="1" dirty="0"/>
              <a:t>Кількість населення – </a:t>
            </a:r>
            <a:r>
              <a:rPr lang="uk-UA" sz="2000" b="1" dirty="0">
                <a:solidFill>
                  <a:srgbClr val="C00000"/>
                </a:solidFill>
              </a:rPr>
              <a:t>20 тис. осіб</a:t>
            </a:r>
          </a:p>
          <a:p>
            <a:pPr algn="just"/>
            <a:endParaRPr lang="uk-UA" sz="1000" b="1" dirty="0"/>
          </a:p>
          <a:p>
            <a:pPr algn="just"/>
            <a:r>
              <a:rPr lang="uk-UA" b="1" dirty="0"/>
              <a:t>Площа - </a:t>
            </a:r>
            <a:r>
              <a:rPr lang="uk-UA" sz="2000" b="1" dirty="0">
                <a:solidFill>
                  <a:srgbClr val="C00000"/>
                </a:solidFill>
              </a:rPr>
              <a:t>69,7 тис.га</a:t>
            </a:r>
          </a:p>
          <a:p>
            <a:pPr algn="just"/>
            <a:endParaRPr lang="uk-UA" sz="1000" b="1" dirty="0"/>
          </a:p>
          <a:p>
            <a:pPr algn="just"/>
            <a:r>
              <a:rPr lang="uk-UA" b="1" dirty="0"/>
              <a:t>Усі </a:t>
            </a:r>
            <a:r>
              <a:rPr lang="uk-UA" b="1" dirty="0" err="1"/>
              <a:t>суб</a:t>
            </a:r>
            <a:r>
              <a:rPr lang="en-US" b="1" dirty="0"/>
              <a:t>’</a:t>
            </a:r>
            <a:r>
              <a:rPr lang="uk-UA" b="1" dirty="0" err="1"/>
              <a:t>єкти</a:t>
            </a:r>
            <a:r>
              <a:rPr lang="uk-UA" b="1" dirty="0"/>
              <a:t> ЄДРПОУ - </a:t>
            </a:r>
            <a:r>
              <a:rPr lang="uk-UA" b="1" dirty="0">
                <a:solidFill>
                  <a:srgbClr val="C00000"/>
                </a:solidFill>
              </a:rPr>
              <a:t>225</a:t>
            </a:r>
          </a:p>
          <a:p>
            <a:pPr algn="just"/>
            <a:r>
              <a:rPr lang="ru-RU" dirty="0"/>
              <a:t>-  з них СПД - </a:t>
            </a:r>
            <a:r>
              <a:rPr lang="ru-RU" dirty="0" err="1"/>
              <a:t>юридичні</a:t>
            </a:r>
            <a:r>
              <a:rPr lang="ru-RU" dirty="0"/>
              <a:t> особи - 178</a:t>
            </a:r>
          </a:p>
          <a:p>
            <a:pPr algn="just"/>
            <a:r>
              <a:rPr lang="ru-RU" dirty="0"/>
              <a:t> -  з них </a:t>
            </a:r>
            <a:r>
              <a:rPr lang="ru-RU" dirty="0" err="1"/>
              <a:t>малі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	47</a:t>
            </a:r>
          </a:p>
          <a:p>
            <a:pPr algn="just"/>
            <a:endParaRPr lang="ru-RU" sz="1000" b="1" dirty="0"/>
          </a:p>
          <a:p>
            <a:pPr algn="just"/>
            <a:r>
              <a:rPr lang="ru-RU" b="1" dirty="0" err="1"/>
              <a:t>Фізичні</a:t>
            </a:r>
            <a:r>
              <a:rPr lang="ru-RU" b="1" dirty="0"/>
              <a:t> особи-</a:t>
            </a:r>
            <a:r>
              <a:rPr lang="ru-RU" b="1" dirty="0" err="1"/>
              <a:t>підприємці</a:t>
            </a:r>
            <a:r>
              <a:rPr lang="ru-RU" b="1" dirty="0"/>
              <a:t>	- </a:t>
            </a:r>
            <a:r>
              <a:rPr lang="ru-RU" b="1" dirty="0">
                <a:solidFill>
                  <a:srgbClr val="C00000"/>
                </a:solidFill>
              </a:rPr>
              <a:t>637</a:t>
            </a:r>
          </a:p>
          <a:p>
            <a:pPr algn="just"/>
            <a:endParaRPr lang="ru-RU" sz="1000" b="1" dirty="0"/>
          </a:p>
          <a:p>
            <a:pPr algn="just"/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малих</a:t>
            </a:r>
            <a:r>
              <a:rPr lang="ru-RU" b="1" dirty="0"/>
              <a:t> </a:t>
            </a:r>
            <a:r>
              <a:rPr lang="ru-RU" b="1" dirty="0" err="1"/>
              <a:t>підприємств</a:t>
            </a:r>
            <a:r>
              <a:rPr lang="ru-RU" b="1" dirty="0"/>
              <a:t> - </a:t>
            </a:r>
            <a:r>
              <a:rPr lang="ru-RU" b="1" dirty="0">
                <a:solidFill>
                  <a:srgbClr val="C00000"/>
                </a:solidFill>
              </a:rPr>
              <a:t>47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20FF45-EEBA-484C-8C34-7FE260BB74DB}"/>
              </a:ext>
            </a:extLst>
          </p:cNvPr>
          <p:cNvSpPr/>
          <p:nvPr/>
        </p:nvSpPr>
        <p:spPr>
          <a:xfrm>
            <a:off x="2154417" y="5148537"/>
            <a:ext cx="6402115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Найбільші платники податків: </a:t>
            </a:r>
            <a:r>
              <a:rPr lang="uk-UA" sz="1600" dirty="0"/>
              <a:t>ТОВ «Відродження», </a:t>
            </a:r>
          </a:p>
          <a:p>
            <a:pPr algn="just"/>
            <a:r>
              <a:rPr lang="uk-UA" sz="1600" dirty="0"/>
              <a:t>ТОВ Агрофірма «Земля», ТОВ Агрофірма «Обрій», ТОВ «Дружба»,</a:t>
            </a:r>
          </a:p>
          <a:p>
            <a:pPr algn="just"/>
            <a:r>
              <a:rPr lang="uk-UA" sz="1600" dirty="0"/>
              <a:t>ТОВ «Славутич», ТОВ «Колос»</a:t>
            </a:r>
          </a:p>
          <a:p>
            <a:pPr algn="just"/>
            <a:endParaRPr lang="uk-UA" sz="500" b="1" dirty="0"/>
          </a:p>
          <a:p>
            <a:pPr algn="just"/>
            <a:r>
              <a:rPr lang="uk-UA" b="1" dirty="0"/>
              <a:t>Розташована посередині між трьома центрами областей: </a:t>
            </a:r>
          </a:p>
          <a:p>
            <a:pPr algn="just"/>
            <a:r>
              <a:rPr lang="uk-UA" sz="1600" dirty="0"/>
              <a:t>м. Запоріжжя (95 км), м. Донецьк (136 км), м. Дніпро (127 км)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C236C8-45E1-41A3-994A-30F10EDF83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86" r="30015"/>
          <a:stretch/>
        </p:blipFill>
        <p:spPr>
          <a:xfrm>
            <a:off x="8045884" y="4901014"/>
            <a:ext cx="4146115" cy="195698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043DFF5-5525-4390-80E7-B0D6542AE57A}"/>
              </a:ext>
            </a:extLst>
          </p:cNvPr>
          <p:cNvSpPr/>
          <p:nvPr/>
        </p:nvSpPr>
        <p:spPr>
          <a:xfrm>
            <a:off x="2845531" y="1118161"/>
            <a:ext cx="91182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</a:rPr>
              <a:t>В рамках підготовки Програми МЕР розроблено Економічний профіль громади: </a:t>
            </a:r>
            <a:r>
              <a:rPr lang="uk-UA" u="sng" dirty="0">
                <a:hlinkClick r:id="rId10"/>
              </a:rPr>
              <a:t>https://pokr.otg.dp.gov.ua/gromadskosti/investoru/ekonomichnij-profil-gromadi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F21389F-2E26-4222-B1E1-B0206E47637F}"/>
              </a:ext>
            </a:extLst>
          </p:cNvPr>
          <p:cNvSpPr/>
          <p:nvPr/>
        </p:nvSpPr>
        <p:spPr>
          <a:xfrm>
            <a:off x="8440448" y="2225492"/>
            <a:ext cx="3356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Доходи бюджету за 2023 рік</a:t>
            </a:r>
          </a:p>
          <a:p>
            <a:pPr algn="ctr"/>
            <a:r>
              <a:rPr lang="uk-UA" b="1" dirty="0"/>
              <a:t> </a:t>
            </a:r>
            <a:r>
              <a:rPr lang="uk-UA" b="1" dirty="0">
                <a:solidFill>
                  <a:srgbClr val="C00000"/>
                </a:solidFill>
              </a:rPr>
              <a:t>291,8 млн.грн.</a:t>
            </a:r>
          </a:p>
          <a:p>
            <a:pPr marL="285750" indent="-285750" algn="ctr">
              <a:buFontTx/>
              <a:buChar char="-"/>
            </a:pPr>
            <a:r>
              <a:rPr lang="uk-UA" dirty="0"/>
              <a:t>з них податкові надходження</a:t>
            </a:r>
          </a:p>
          <a:p>
            <a:pPr algn="ctr"/>
            <a:r>
              <a:rPr lang="uk-UA" dirty="0"/>
              <a:t>187,5 млн.грн.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0B604D7-EA10-4377-8DF5-F12D27120973}"/>
              </a:ext>
            </a:extLst>
          </p:cNvPr>
          <p:cNvSpPr/>
          <p:nvPr/>
        </p:nvSpPr>
        <p:spPr>
          <a:xfrm>
            <a:off x="8674991" y="3987297"/>
            <a:ext cx="3122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Видатки бюджету за 2023 рік 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247,9 млн.грн.</a:t>
            </a:r>
          </a:p>
        </p:txBody>
      </p:sp>
    </p:spTree>
    <p:extLst>
      <p:ext uri="{BB962C8B-B14F-4D97-AF65-F5344CB8AC3E}">
        <p14:creationId xmlns:p14="http://schemas.microsoft.com/office/powerpoint/2010/main" val="368601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Зображення, що містить одежа, особа, взуття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28FF7D79-AB5B-C6E1-BAB7-4CA7F9313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9842"/>
          <a:stretch/>
        </p:blipFill>
        <p:spPr>
          <a:xfrm>
            <a:off x="6096000" y="5476468"/>
            <a:ext cx="2635895" cy="1371992"/>
          </a:xfrm>
          <a:prstGeom prst="rect">
            <a:avLst/>
          </a:prstGeom>
        </p:spPr>
      </p:pic>
      <p:pic>
        <p:nvPicPr>
          <p:cNvPr id="7" name="Рисунок 6" descr="Зображення, що містить одежа, особа, стін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191627E2-B31A-EBE2-4D4E-3CE7A8AA3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4" t="26487" r="16647" b="19273"/>
          <a:stretch/>
        </p:blipFill>
        <p:spPr>
          <a:xfrm>
            <a:off x="4473223" y="5476468"/>
            <a:ext cx="2269602" cy="137467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F43614B-4A44-417A-9922-2E9998A42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-4454" y="3894866"/>
            <a:ext cx="2749416" cy="15465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22800-F741-4013-BE23-639131F644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6"/>
          <a:stretch/>
        </p:blipFill>
        <p:spPr>
          <a:xfrm>
            <a:off x="2198" y="2313502"/>
            <a:ext cx="2751118" cy="1595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7F872-D14D-40FE-9801-B86D817A5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7" y="1028635"/>
            <a:ext cx="1398081" cy="132521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60D69E-6A35-4D12-B101-3C4FA032C1F8}"/>
              </a:ext>
            </a:extLst>
          </p:cNvPr>
          <p:cNvSpPr/>
          <p:nvPr/>
        </p:nvSpPr>
        <p:spPr>
          <a:xfrm>
            <a:off x="1377864" y="1028633"/>
            <a:ext cx="10826200" cy="1323439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МЕТА</a:t>
            </a:r>
          </a:p>
          <a:p>
            <a:pPr algn="ctr"/>
            <a:r>
              <a:rPr lang="uk-UA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Програми місцевого економічного розвитку</a:t>
            </a:r>
          </a:p>
          <a:p>
            <a:pPr algn="ctr"/>
            <a:r>
              <a:rPr lang="uk-UA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Покровської селищної територіальної громади</a:t>
            </a:r>
          </a:p>
          <a:p>
            <a:pPr algn="ctr"/>
            <a:r>
              <a:rPr lang="uk-UA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Дніпропетровської області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9FABCE-7D6D-45DF-B3A6-447DFAEF87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t="21383" r="407"/>
          <a:stretch/>
        </p:blipFill>
        <p:spPr>
          <a:xfrm>
            <a:off x="9723463" y="5439804"/>
            <a:ext cx="2480601" cy="14086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3EC4E4-3DF5-40D2-9D7A-F1EE067CD5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2EE377DA-58AA-4D8D-AA73-D419CA1243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DDF95BA-CEB7-4BE2-B0D9-C180AB7CE6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9" name="image2.jpeg">
            <a:extLst>
              <a:ext uri="{FF2B5EF4-FFF2-40B4-BE49-F238E27FC236}">
                <a16:creationId xmlns:a16="http://schemas.microsoft.com/office/drawing/2014/main" id="{F16DC055-A672-40E1-8533-D83BCD087AB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28AE2AC-0D58-4D29-A9A5-DB6228EEF587}"/>
              </a:ext>
            </a:extLst>
          </p:cNvPr>
          <p:cNvSpPr/>
          <p:nvPr/>
        </p:nvSpPr>
        <p:spPr>
          <a:xfrm>
            <a:off x="2777960" y="2291368"/>
            <a:ext cx="710658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200" dirty="0"/>
              <a:t>Підтримати діючий в громаді бізнес;</a:t>
            </a:r>
          </a:p>
          <a:p>
            <a:pPr algn="ctr"/>
            <a:endParaRPr lang="uk-UA" sz="500" dirty="0"/>
          </a:p>
          <a:p>
            <a:pPr algn="ctr"/>
            <a:endParaRPr lang="uk-UA" sz="5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200" dirty="0"/>
              <a:t>Стимулювати до підприємницької діяльності та появи нового бізнесу, підтримати їх розвиток;</a:t>
            </a:r>
          </a:p>
          <a:p>
            <a:pPr algn="ctr"/>
            <a:endParaRPr lang="uk-UA" sz="10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200" dirty="0"/>
              <a:t>Розвивати людський капітал та трудові ресурси, в тому числі серед місцевої молоді;</a:t>
            </a:r>
          </a:p>
          <a:p>
            <a:pPr algn="ctr"/>
            <a:endParaRPr lang="uk-UA" sz="10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200" dirty="0"/>
              <a:t>Залучати новий бізнес та інвестиції, враховуючи екологічні стандарти та підвищення конкурентоздатності громади.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25BFCC-2F8C-417C-9ABC-EEF7DBECD2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40084"/>
          <a:stretch/>
        </p:blipFill>
        <p:spPr>
          <a:xfrm>
            <a:off x="-20217" y="5441412"/>
            <a:ext cx="2748888" cy="14165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A3AD06B-CFF6-4B2D-BFE4-06515D53D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0"/>
          <a:stretch/>
        </p:blipFill>
        <p:spPr>
          <a:xfrm>
            <a:off x="9884548" y="3786070"/>
            <a:ext cx="2307452" cy="16537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8F9382-28FD-4B65-A78A-251BE1EC1D0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0" t="11368" r="11674" b="14661"/>
          <a:stretch/>
        </p:blipFill>
        <p:spPr>
          <a:xfrm>
            <a:off x="9898810" y="2352072"/>
            <a:ext cx="2305254" cy="1570512"/>
          </a:xfrm>
          <a:prstGeom prst="rect">
            <a:avLst/>
          </a:prstGeom>
        </p:spPr>
      </p:pic>
      <p:pic>
        <p:nvPicPr>
          <p:cNvPr id="2" name="Picture 5" descr="H:\фото звіт\культура\мистецькі заходи\PA140088.JPG">
            <a:extLst>
              <a:ext uri="{FF2B5EF4-FFF2-40B4-BE49-F238E27FC236}">
                <a16:creationId xmlns:a16="http://schemas.microsoft.com/office/drawing/2014/main" id="{A37AE650-DD86-EFB4-2DB4-0EB01817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33095" y="5483328"/>
            <a:ext cx="1833003" cy="1374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Зображення, що містить одежа, особа, торт до дня народження, торт&#10;&#10;Автоматично згенерований опис">
            <a:extLst>
              <a:ext uri="{FF2B5EF4-FFF2-40B4-BE49-F238E27FC236}">
                <a16:creationId xmlns:a16="http://schemas.microsoft.com/office/drawing/2014/main" id="{69105781-8BB6-6640-1CCF-DEC80481A5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r="10374" b="5582"/>
          <a:stretch/>
        </p:blipFill>
        <p:spPr>
          <a:xfrm>
            <a:off x="8143103" y="5459670"/>
            <a:ext cx="1741445" cy="13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7AC8E-D4BF-CB48-4836-C8308A540099}"/>
              </a:ext>
            </a:extLst>
          </p:cNvPr>
          <p:cNvSpPr txBox="1"/>
          <p:nvPr/>
        </p:nvSpPr>
        <p:spPr>
          <a:xfrm>
            <a:off x="595355" y="1404100"/>
            <a:ext cx="6413500" cy="36317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635" algn="ctr"/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Програма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місцевого економічного розвитку</a:t>
            </a: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складається із:</a:t>
            </a:r>
          </a:p>
          <a:p>
            <a:pPr marR="635" algn="ctr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635" lvl="0" indent="-285750">
              <a:buFont typeface="Wingdings" panose="05000000000000000000" pitchFamily="2" charset="2"/>
              <a:buChar char="ü"/>
            </a:pPr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Стратегічного бачення і цілей 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економічного розвитку громади, визначених у Стратегії;</a:t>
            </a:r>
          </a:p>
          <a:p>
            <a:pPr marR="635" lvl="0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635" lvl="0" indent="-285750">
              <a:buFont typeface="Wingdings" panose="05000000000000000000" pitchFamily="2" charset="2"/>
              <a:buChar char="ü"/>
            </a:pPr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Набору конкретних проєктів 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місцевого економічного розвитку, реалізація яких дозволить досягти цілей економічного розвитку громади, визначених у Стратегії розвитку громади;</a:t>
            </a:r>
          </a:p>
          <a:p>
            <a:pPr marR="635" lvl="0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Плану дій із впровадження 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Програми місцевого економічного розвитку.</a:t>
            </a:r>
            <a:endParaRPr lang="ru-UA" sz="2000" dirty="0"/>
          </a:p>
        </p:txBody>
      </p:sp>
      <p:sp>
        <p:nvSpPr>
          <p:cNvPr id="4" name="Стрілка: вправо з вирізом 3">
            <a:extLst>
              <a:ext uri="{FF2B5EF4-FFF2-40B4-BE49-F238E27FC236}">
                <a16:creationId xmlns:a16="http://schemas.microsoft.com/office/drawing/2014/main" id="{F9314DE2-0BA5-2062-2C61-31E678D8DE1B}"/>
              </a:ext>
            </a:extLst>
          </p:cNvPr>
          <p:cNvSpPr/>
          <p:nvPr/>
        </p:nvSpPr>
        <p:spPr>
          <a:xfrm rot="20097447">
            <a:off x="7279195" y="1763275"/>
            <a:ext cx="1020982" cy="574666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A9B21-7AFD-A910-557B-59E5011ECB89}"/>
              </a:ext>
            </a:extLst>
          </p:cNvPr>
          <p:cNvSpPr txBox="1"/>
          <p:nvPr/>
        </p:nvSpPr>
        <p:spPr>
          <a:xfrm>
            <a:off x="8312568" y="5010888"/>
            <a:ext cx="3673778" cy="16648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Громада із сучасною розвиненою інженерною інфраструктурою забезпечує мешканцям здорові умови життя в здоровому природному середовищі.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42AA56-A09A-8B3A-2E1C-3464D4AE3AA4}"/>
              </a:ext>
            </a:extLst>
          </p:cNvPr>
          <p:cNvSpPr txBox="1"/>
          <p:nvPr/>
        </p:nvSpPr>
        <p:spPr>
          <a:xfrm>
            <a:off x="8373815" y="1778228"/>
            <a:ext cx="3612532" cy="26205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Впливовий центр розвитку сучасних агротехнологій, а також виробництва екологічно чистих харчових продуктів, іншої продукції та послуг сільського походження, відкритий до інвестицій та міжнародних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зв’язків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6E2CA76-2BBE-8E94-95C7-BF4843289F24}"/>
              </a:ext>
            </a:extLst>
          </p:cNvPr>
          <p:cNvSpPr/>
          <p:nvPr/>
        </p:nvSpPr>
        <p:spPr>
          <a:xfrm>
            <a:off x="7901593" y="1141118"/>
            <a:ext cx="2688147" cy="7414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Стратегічна ціль 1 Стратегії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829D4DA-BF57-2795-BF9D-87EFA609A605}"/>
              </a:ext>
            </a:extLst>
          </p:cNvPr>
          <p:cNvSpPr/>
          <p:nvPr/>
        </p:nvSpPr>
        <p:spPr>
          <a:xfrm>
            <a:off x="7902880" y="4294458"/>
            <a:ext cx="2686860" cy="7414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Стратегічна ціль 2 Стратегії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6" name="Стрілка: вправо з вирізом 15">
            <a:extLst>
              <a:ext uri="{FF2B5EF4-FFF2-40B4-BE49-F238E27FC236}">
                <a16:creationId xmlns:a16="http://schemas.microsoft.com/office/drawing/2014/main" id="{59DF2F33-4E33-6AE3-677E-8DE4A07763EA}"/>
              </a:ext>
            </a:extLst>
          </p:cNvPr>
          <p:cNvSpPr/>
          <p:nvPr/>
        </p:nvSpPr>
        <p:spPr>
          <a:xfrm rot="2074800">
            <a:off x="7310717" y="3922059"/>
            <a:ext cx="1020982" cy="574666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07D73-FA28-2615-AA58-312DD31C8224}"/>
              </a:ext>
            </a:extLst>
          </p:cNvPr>
          <p:cNvSpPr txBox="1"/>
          <p:nvPr/>
        </p:nvSpPr>
        <p:spPr>
          <a:xfrm>
            <a:off x="7057109" y="1511821"/>
            <a:ext cx="3614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</a:rPr>
              <a:t>узгоджується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0682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Зображення, що містить небо, просто неба, хмара, земля&#10;&#10;Автоматично згенерований опис">
            <a:extLst>
              <a:ext uri="{FF2B5EF4-FFF2-40B4-BE49-F238E27FC236}">
                <a16:creationId xmlns:a16="http://schemas.microsoft.com/office/drawing/2014/main" id="{5BC2E3B0-3C15-4EF5-707E-180427C32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36552"/>
          <a:stretch/>
        </p:blipFill>
        <p:spPr>
          <a:xfrm>
            <a:off x="9277138" y="1892559"/>
            <a:ext cx="2933925" cy="20057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2" name="Прямоугольник 7">
            <a:extLst>
              <a:ext uri="{FF2B5EF4-FFF2-40B4-BE49-F238E27FC236}">
                <a16:creationId xmlns:a16="http://schemas.microsoft.com/office/drawing/2014/main" id="{7FF6396D-9308-B1CB-798C-D86B4AB522E3}"/>
              </a:ext>
            </a:extLst>
          </p:cNvPr>
          <p:cNvSpPr/>
          <p:nvPr/>
        </p:nvSpPr>
        <p:spPr>
          <a:xfrm>
            <a:off x="-12065" y="1028892"/>
            <a:ext cx="12204064" cy="400110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Проєкти місцевого економічного розвитку Програми МЕР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23B3C-59A4-E0E8-0C57-0C5B22B81DF9}"/>
              </a:ext>
            </a:extLst>
          </p:cNvPr>
          <p:cNvSpPr txBox="1"/>
          <p:nvPr/>
        </p:nvSpPr>
        <p:spPr>
          <a:xfrm>
            <a:off x="1945840" y="1522849"/>
            <a:ext cx="99991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C00000"/>
                </a:solidFill>
                <a:effectLst/>
                <a:latin typeface="Red Ring" panose="020B0504020202020204" pitchFamily="34" charset="0"/>
                <a:ea typeface="Calibri" panose="020F0502020204030204" pitchFamily="34" charset="0"/>
              </a:rPr>
              <a:t>Зростання рентабельності індивідуальних пасік через налагодження ефективної діяльності лінії з переробки  та фасування меду, придбання лабораторії для проведення аналізів меду</a:t>
            </a:r>
            <a:r>
              <a:rPr lang="uk-UA" sz="1800" dirty="0">
                <a:solidFill>
                  <a:srgbClr val="C00000"/>
                </a:solidFill>
                <a:effectLst/>
                <a:latin typeface="Red Ring" panose="020B0504020202020204" pitchFamily="34" charset="0"/>
                <a:ea typeface="Calibri" panose="020F0502020204030204" pitchFamily="34" charset="0"/>
              </a:rPr>
              <a:t> </a:t>
            </a:r>
            <a:r>
              <a:rPr lang="uk-UA" sz="1800" b="1" dirty="0">
                <a:solidFill>
                  <a:srgbClr val="C00000"/>
                </a:solidFill>
                <a:effectLst/>
                <a:latin typeface="Red Ring" panose="020B0504020202020204" pitchFamily="34" charset="0"/>
                <a:ea typeface="Calibri" panose="020F0502020204030204" pitchFamily="34" charset="0"/>
              </a:rPr>
              <a:t> в СК «Медок» Покровської громади</a:t>
            </a:r>
            <a:endParaRPr lang="ru-UA" dirty="0">
              <a:solidFill>
                <a:srgbClr val="C00000"/>
              </a:solidFill>
              <a:latin typeface="Red Ring" panose="020B05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8C916B9-9C1C-762D-5637-EB2ABAB44866}"/>
              </a:ext>
            </a:extLst>
          </p:cNvPr>
          <p:cNvSpPr/>
          <p:nvPr/>
        </p:nvSpPr>
        <p:spPr>
          <a:xfrm>
            <a:off x="148682" y="1521857"/>
            <a:ext cx="1684847" cy="7414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Проєкт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71B9A-28AB-B56B-0CB9-97E5E549A185}"/>
              </a:ext>
            </a:extLst>
          </p:cNvPr>
          <p:cNvSpPr txBox="1"/>
          <p:nvPr/>
        </p:nvSpPr>
        <p:spPr>
          <a:xfrm>
            <a:off x="148681" y="2658008"/>
            <a:ext cx="2715155" cy="2941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 проєкту: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ідвищення рентабельності індивідуальних пасік власників бджолосімей через налагодження ефективної діяльності лінії з переробки та фасування меду, придбання лабораторії для проведення аналізів меду в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 «Медок».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786A84-8AD4-93D4-4CF9-63C5BE3022BB}"/>
              </a:ext>
            </a:extLst>
          </p:cNvPr>
          <p:cNvSpPr txBox="1"/>
          <p:nvPr/>
        </p:nvSpPr>
        <p:spPr>
          <a:xfrm>
            <a:off x="2882901" y="2487454"/>
            <a:ext cx="6112818" cy="43704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Завдання проєкту: </a:t>
            </a:r>
            <a:endParaRPr lang="ru-UA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17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Дооблаштування</a:t>
            </a:r>
            <a:r>
              <a:rPr lang="uk-UA" sz="17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лінії з переробки та фасування меду у СОК «Медок» фільтрами з сигнальною апаратурою, насосами для викачування продукту та розфасовки в бочки.</a:t>
            </a:r>
            <a:endParaRPr lang="ru-UA" sz="17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17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Облаштування  приміщення 70 </a:t>
            </a:r>
            <a:r>
              <a:rPr lang="uk-UA" sz="17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</a:t>
            </a:r>
            <a:r>
              <a:rPr lang="uk-UA" sz="17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для розміщення лабораторного обладнання по проведенню аналізів меду в СОК «Медок»</a:t>
            </a:r>
            <a:endParaRPr lang="ru-UA" sz="17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uk-UA" sz="17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Закупівля та встановлення лабораторного  обладнання для СОК «Медок» </a:t>
            </a:r>
            <a:endParaRPr lang="ru-UA" sz="17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uk-UA" sz="17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 нових робочих місць у СОК «Медок», </a:t>
            </a:r>
            <a:r>
              <a:rPr lang="uk-UA" sz="17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збільшення надходжень до місцевого бюджету за рахунок сплати податків від СОК «Медок»</a:t>
            </a:r>
            <a:endParaRPr lang="ru-UA" sz="17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uk-UA" sz="17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Підтримка збуту продукції через промоцію індивідуальних пасік власників бджолосімей та СОК «Медок» шляхом надання можливості участі у ярмаркових заходах та використанні сформованого медового бренду громади</a:t>
            </a:r>
            <a:endParaRPr lang="ru-UA" sz="17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Ізометрична лабораторія діагностичної горизонтальної ілюстрації ...">
            <a:extLst>
              <a:ext uri="{FF2B5EF4-FFF2-40B4-BE49-F238E27FC236}">
                <a16:creationId xmlns:a16="http://schemas.microsoft.com/office/drawing/2014/main" id="{1BEBA5B3-9576-938C-7053-4FFFD1FF1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23666" b="25029"/>
          <a:stretch/>
        </p:blipFill>
        <p:spPr bwMode="auto">
          <a:xfrm>
            <a:off x="9277138" y="3702203"/>
            <a:ext cx="2933925" cy="158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BB9DE0-984C-8DCC-3D83-1747A78619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0049" t="22007" r="32718" b="19673"/>
          <a:stretch/>
        </p:blipFill>
        <p:spPr>
          <a:xfrm>
            <a:off x="9193123" y="5154376"/>
            <a:ext cx="2998876" cy="171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3D98DB1-217B-BC57-D27A-4CC4B43DC1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9" b="18254"/>
          <a:stretch/>
        </p:blipFill>
        <p:spPr>
          <a:xfrm>
            <a:off x="148681" y="5599326"/>
            <a:ext cx="2715155" cy="11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1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Картинки\Фото\фото поссовет\Для Каті\бджолярі\IMG_5303.JPG">
            <a:extLst>
              <a:ext uri="{FF2B5EF4-FFF2-40B4-BE49-F238E27FC236}">
                <a16:creationId xmlns:a16="http://schemas.microsoft.com/office/drawing/2014/main" id="{75555417-CCD6-7054-1ACE-7969D041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1" t="16617"/>
          <a:stretch/>
        </p:blipFill>
        <p:spPr bwMode="auto">
          <a:xfrm>
            <a:off x="6948058" y="5066998"/>
            <a:ext cx="2775072" cy="1791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DB8464-3442-1902-BF7E-617C56107019}"/>
              </a:ext>
            </a:extLst>
          </p:cNvPr>
          <p:cNvSpPr txBox="1"/>
          <p:nvPr/>
        </p:nvSpPr>
        <p:spPr>
          <a:xfrm>
            <a:off x="323149" y="1053889"/>
            <a:ext cx="6635158" cy="54784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Основні р</a:t>
            </a: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езультати проєкту:</a:t>
            </a:r>
            <a:endParaRPr lang="ru-UA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18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Дооблаштовано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лінію з переробки та фасування меду 1 комплектом обладнання у СОК «Медок» (фільтрами з сигнальною апаратурою, насосами для викачування продукту та розфасовки в бочки)</a:t>
            </a:r>
          </a:p>
          <a:p>
            <a:pPr algn="just"/>
            <a:endParaRPr lang="uk-UA" sz="10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Облаштоване  приміщення 70 </a:t>
            </a:r>
            <a:r>
              <a:rPr lang="uk-UA" sz="18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кв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м. для розміщення лабораторного обладнання по проведенню аналізів меду в СОК «Медок»</a:t>
            </a:r>
          </a:p>
          <a:p>
            <a:pPr algn="just"/>
            <a:endParaRPr lang="uk-UA" sz="10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Введено в експлуатацію 1 лабораторію у СОК «Медок» </a:t>
            </a:r>
            <a:endParaRPr lang="ru-UA" sz="18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ru-UA" sz="1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Створено 3 нових робочих місця у СОК «Медок»</a:t>
            </a:r>
            <a:endParaRPr lang="ru-UA" sz="18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ru-UA" sz="1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Організовано не менше 1 </a:t>
            </a:r>
            <a:r>
              <a:rPr lang="uk-UA" sz="18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ярмарково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-виставкового заходу у рік з можливістю брати участь у ньому виробниками меду </a:t>
            </a:r>
            <a:endParaRPr lang="uk-UA" sz="10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UA" sz="1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6. 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Покращено імідж Покровської селищної ТГ як медової громади через інтернет</a:t>
            </a:r>
            <a:endParaRPr lang="uk-UA" sz="10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UA" sz="1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7.</a:t>
            </a:r>
            <a:r>
              <a:rPr lang="uk-UA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Шириться інформація про наших виробників меду та їх продукцію </a:t>
            </a:r>
            <a:endParaRPr lang="ru-UA" sz="1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4CC20-95CC-BDD3-850B-423F7F74C735}"/>
              </a:ext>
            </a:extLst>
          </p:cNvPr>
          <p:cNvSpPr txBox="1"/>
          <p:nvPr/>
        </p:nvSpPr>
        <p:spPr>
          <a:xfrm>
            <a:off x="7503704" y="1040304"/>
            <a:ext cx="3835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Тривалість проєкту :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42 місяці</a:t>
            </a:r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5E77B-D009-2452-0916-B2A222D085AD}"/>
              </a:ext>
            </a:extLst>
          </p:cNvPr>
          <p:cNvSpPr txBox="1"/>
          <p:nvPr/>
        </p:nvSpPr>
        <p:spPr>
          <a:xfrm>
            <a:off x="7281455" y="1484747"/>
            <a:ext cx="4754025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Загальний бюджет проєкту: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3 080,7 тис. грн.</a:t>
            </a:r>
          </a:p>
          <a:p>
            <a:pPr lvl="0" algn="just"/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тому числі: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ошти місцевого бюджету - 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 тис. грн.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кошти членів кооперативу – 500 тис.грн.</a:t>
            </a:r>
            <a:endParaRPr lang="uk-UA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регіональні, національні, міжнародні та інші програми, в рамках яких можна отримати грантове фінансування, в т.ч. кошти Програми DOBRE – 2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550,7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тис. грн.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Рисунок 6" descr="Зображення, що містить у приміщенні, одежа, особа, стіна&#10;&#10;Автоматично згенерований опис">
            <a:extLst>
              <a:ext uri="{FF2B5EF4-FFF2-40B4-BE49-F238E27FC236}">
                <a16:creationId xmlns:a16="http://schemas.microsoft.com/office/drawing/2014/main" id="{31725B72-1A46-5BBC-1AC8-E9B9FC519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13649" r="23128"/>
          <a:stretch/>
        </p:blipFill>
        <p:spPr>
          <a:xfrm>
            <a:off x="9723130" y="3606996"/>
            <a:ext cx="2460131" cy="246348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19F2D7-95A8-76FC-0D7D-F08D7C2092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1868" y="5831080"/>
            <a:ext cx="2464607" cy="1026920"/>
          </a:xfrm>
          <a:prstGeom prst="rect">
            <a:avLst/>
          </a:prstGeom>
        </p:spPr>
      </p:pic>
      <p:pic>
        <p:nvPicPr>
          <p:cNvPr id="15" name="Рисунок 14" descr="Зображення, що містить Обличчя людини, особа, одеж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94EE97D4-6061-63A3-D0B9-A3B5807BF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/>
          <a:stretch/>
        </p:blipFill>
        <p:spPr>
          <a:xfrm>
            <a:off x="6958307" y="3606997"/>
            <a:ext cx="2751609" cy="14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8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Зображення, що містить особа, одежа, у приміщенні, стеля&#10;&#10;Автоматично згенерований опис">
            <a:extLst>
              <a:ext uri="{FF2B5EF4-FFF2-40B4-BE49-F238E27FC236}">
                <a16:creationId xmlns:a16="http://schemas.microsoft.com/office/drawing/2014/main" id="{D0AAE895-2941-B03B-4602-9EF72930A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9" b="31079"/>
          <a:stretch/>
        </p:blipFill>
        <p:spPr>
          <a:xfrm>
            <a:off x="5003800" y="5444213"/>
            <a:ext cx="5522097" cy="1339871"/>
          </a:xfrm>
          <a:prstGeom prst="rect">
            <a:avLst/>
          </a:prstGeom>
        </p:spPr>
      </p:pic>
      <p:pic>
        <p:nvPicPr>
          <p:cNvPr id="1030" name="Picture 6" descr="Coffee Shop Clipart Images | Free Download | PNG Transparent ...">
            <a:extLst>
              <a:ext uri="{FF2B5EF4-FFF2-40B4-BE49-F238E27FC236}">
                <a16:creationId xmlns:a16="http://schemas.microsoft.com/office/drawing/2014/main" id="{78E2669E-70A3-F9C7-553A-8FB7C0F2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" y="2107227"/>
            <a:ext cx="1902464" cy="19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2" name="Прямоугольник 7">
            <a:extLst>
              <a:ext uri="{FF2B5EF4-FFF2-40B4-BE49-F238E27FC236}">
                <a16:creationId xmlns:a16="http://schemas.microsoft.com/office/drawing/2014/main" id="{7FF6396D-9308-B1CB-798C-D86B4AB522E3}"/>
              </a:ext>
            </a:extLst>
          </p:cNvPr>
          <p:cNvSpPr/>
          <p:nvPr/>
        </p:nvSpPr>
        <p:spPr>
          <a:xfrm>
            <a:off x="-12065" y="1028892"/>
            <a:ext cx="12204064" cy="400110"/>
          </a:xfrm>
          <a:prstGeom prst="rect">
            <a:avLst/>
          </a:prstGeom>
          <a:solidFill>
            <a:srgbClr val="B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Red Ring Bold" panose="020B0704020202020204" pitchFamily="34" charset="0"/>
              </a:rPr>
              <a:t>Проєкти місцевого економічного розвитку Програми МЕР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23B3C-59A4-E0E8-0C57-0C5B22B81DF9}"/>
              </a:ext>
            </a:extLst>
          </p:cNvPr>
          <p:cNvSpPr txBox="1"/>
          <p:nvPr/>
        </p:nvSpPr>
        <p:spPr>
          <a:xfrm>
            <a:off x="1945840" y="1522849"/>
            <a:ext cx="99991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C00000"/>
                </a:solidFill>
                <a:effectLst/>
                <a:latin typeface="Red Ring" panose="020B0504020202020204" pitchFamily="34" charset="0"/>
                <a:ea typeface="Calibri" panose="020F0502020204030204" pitchFamily="34" charset="0"/>
              </a:rPr>
              <a:t>Підтримка підприємництва Покровської селищної ТГ шляхом облаштування торгівельної зони з використанням 10 малих архітектурних форм та надання орендних послуг для підприємців громади на відведеній ділянці</a:t>
            </a:r>
            <a:endParaRPr lang="ru-UA" dirty="0">
              <a:solidFill>
                <a:srgbClr val="C00000"/>
              </a:solidFill>
              <a:latin typeface="Red Ring" panose="020B05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8C916B9-9C1C-762D-5637-EB2ABAB44866}"/>
              </a:ext>
            </a:extLst>
          </p:cNvPr>
          <p:cNvSpPr/>
          <p:nvPr/>
        </p:nvSpPr>
        <p:spPr>
          <a:xfrm>
            <a:off x="148682" y="1521857"/>
            <a:ext cx="1684847" cy="7414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Проєкт 2</a:t>
            </a:r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71B9A-28AB-B56B-0CB9-97E5E549A185}"/>
              </a:ext>
            </a:extLst>
          </p:cNvPr>
          <p:cNvSpPr txBox="1"/>
          <p:nvPr/>
        </p:nvSpPr>
        <p:spPr>
          <a:xfrm>
            <a:off x="1981268" y="2555215"/>
            <a:ext cx="2834732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 проєкту: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підтримка підприємництва Покровської селищної ТГ шляхом облаштування торгівельної зони з використанням 10 малих архітектурних форм та надання орендних послуг для підприємців громади на відведеній ділянці до кінця 2027 року.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EEC30B-0D6F-6CD1-C39C-21A3F962E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769"/>
          <a:stretch/>
        </p:blipFill>
        <p:spPr>
          <a:xfrm>
            <a:off x="10261572" y="5444213"/>
            <a:ext cx="1930427" cy="1352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786A84-8AD4-93D4-4CF9-63C5BE3022BB}"/>
              </a:ext>
            </a:extLst>
          </p:cNvPr>
          <p:cNvSpPr txBox="1"/>
          <p:nvPr/>
        </p:nvSpPr>
        <p:spPr>
          <a:xfrm>
            <a:off x="5003800" y="2565162"/>
            <a:ext cx="6919504" cy="27699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Завдання проєкту: </a:t>
            </a:r>
            <a:endParaRPr lang="ru-UA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indent="-342900" algn="just"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Облаштування торгівельної зони для 10 малих архітектурних;</a:t>
            </a:r>
          </a:p>
          <a:p>
            <a:pPr lvl="0"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indent="-342900" algn="just"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Надання орендних послуг для підприємців;</a:t>
            </a:r>
          </a:p>
          <a:p>
            <a:pPr lvl="0"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indent="-342900" algn="just"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Промоція території торгівельного простору, продукції та послуг підприємців;</a:t>
            </a:r>
          </a:p>
          <a:p>
            <a:pPr lvl="0" algn="just"/>
            <a:endParaRPr lang="uk-UA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indent="-342900" algn="just"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творення нових робочих місць, збільшення надходжень до місцевого бюджету за рахунок орендної плати відповідно до укладених договорів.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03176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Зображення, що містить одежа, особа, торт до дня народження, весільний торт&#10;&#10;Автоматично згенерований опис">
            <a:extLst>
              <a:ext uri="{FF2B5EF4-FFF2-40B4-BE49-F238E27FC236}">
                <a16:creationId xmlns:a16="http://schemas.microsoft.com/office/drawing/2014/main" id="{099914CF-859C-8694-2DA9-9AFD84C5E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/>
          <a:stretch/>
        </p:blipFill>
        <p:spPr>
          <a:xfrm>
            <a:off x="6958307" y="3371893"/>
            <a:ext cx="3172862" cy="2617873"/>
          </a:xfrm>
          <a:prstGeom prst="rect">
            <a:avLst/>
          </a:prstGeom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EBEFE286-5673-B1B9-2EC9-2038929D5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499" y="6130789"/>
            <a:ext cx="2947917" cy="6924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43F55-E8FA-491E-8520-0BF57A674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24325"/>
            <a:ext cx="3552825" cy="2733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7" y="260185"/>
            <a:ext cx="2474412" cy="57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63981" b="-2113"/>
          <a:stretch/>
        </p:blipFill>
        <p:spPr>
          <a:xfrm>
            <a:off x="328498" y="141022"/>
            <a:ext cx="1698394" cy="7950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CB65C3-05C4-4D17-A4A7-125D74DF1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6" y="46972"/>
            <a:ext cx="970108" cy="983113"/>
          </a:xfrm>
          <a:prstGeom prst="rect">
            <a:avLst/>
          </a:prstGeom>
        </p:spPr>
      </p:pic>
      <p:pic>
        <p:nvPicPr>
          <p:cNvPr id="12" name="image2.jpeg">
            <a:extLst>
              <a:ext uri="{FF2B5EF4-FFF2-40B4-BE49-F238E27FC236}">
                <a16:creationId xmlns:a16="http://schemas.microsoft.com/office/drawing/2014/main" id="{7BA9F2FB-556C-4BC9-9204-917BA4F53D1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52825" y="192013"/>
            <a:ext cx="1802650" cy="693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DB8464-3442-1902-BF7E-617C56107019}"/>
              </a:ext>
            </a:extLst>
          </p:cNvPr>
          <p:cNvSpPr txBox="1"/>
          <p:nvPr/>
        </p:nvSpPr>
        <p:spPr>
          <a:xfrm>
            <a:off x="323149" y="1053889"/>
            <a:ext cx="6635158" cy="56630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Основні р</a:t>
            </a: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езультати проєкту:</a:t>
            </a:r>
            <a:endParaRPr lang="ru-UA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Встановлено 10 МАФів у відведеній торгівельній зоні у смт Покровське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Укладено 10 договорів про надання в оренду МАФів з 10 підприємцями Покровської селищної ТГ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Сформовано щорічно не менше 10 відеороликів про кожного підприємця, що проводить діяльність у торгівельній зоні</a:t>
            </a:r>
          </a:p>
          <a:p>
            <a:pPr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Сформовано щорічно не менше 12 оголошень про діяльність підприємців у торговій зоні</a:t>
            </a:r>
          </a:p>
          <a:p>
            <a:pPr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Сформовано не менше 3 анонсів за рік про нову продукцію у торговій зоні</a:t>
            </a:r>
          </a:p>
          <a:p>
            <a:pPr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Поширено не менше 10 видів буклетів та візитівок через ЦНАП або ТІЦ про підприємців, що проводять свою діяльність у торговій зоні</a:t>
            </a:r>
          </a:p>
          <a:p>
            <a:pPr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7.</a:t>
            </a:r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Рівень задоволення підприємців, що проводять діяльність у торговій зоні складає не менше 80%.</a:t>
            </a:r>
          </a:p>
          <a:p>
            <a:pPr algn="just"/>
            <a:endParaRPr lang="ru-UA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uk-UA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Рівень використання коштів від сплати за оренду МАФів на благоустрій громади 100% 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4CC20-95CC-BDD3-850B-423F7F74C735}"/>
              </a:ext>
            </a:extLst>
          </p:cNvPr>
          <p:cNvSpPr txBox="1"/>
          <p:nvPr/>
        </p:nvSpPr>
        <p:spPr>
          <a:xfrm>
            <a:off x="7503704" y="1089719"/>
            <a:ext cx="3835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Тривалість проєкту :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18 – 24 місяці</a:t>
            </a:r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5E77B-D009-2452-0916-B2A222D085AD}"/>
              </a:ext>
            </a:extLst>
          </p:cNvPr>
          <p:cNvSpPr txBox="1"/>
          <p:nvPr/>
        </p:nvSpPr>
        <p:spPr>
          <a:xfrm>
            <a:off x="7281456" y="1518685"/>
            <a:ext cx="4524582" cy="18466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Загальний бюджет проєкту: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3 000 тис. грн.</a:t>
            </a:r>
          </a:p>
          <a:p>
            <a:pPr lvl="0" algn="just"/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тому числі: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ошти місцевого бюджету -  200 тис. грн.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регіональні, національні, міжнародні та інші програми, в рамках яких можна отримати грантове фінансування, в т.ч. кошти Програми DOBRE – 2 800 тис. грн.</a:t>
            </a:r>
            <a:endParaRPr lang="ru-UA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1" name="Рисунок 20" descr="Зображення, що містить одежа, особа, Однорічна рослина, квітка&#10;&#10;Автоматично згенерований опис">
            <a:extLst>
              <a:ext uri="{FF2B5EF4-FFF2-40B4-BE49-F238E27FC236}">
                <a16:creationId xmlns:a16="http://schemas.microsoft.com/office/drawing/2014/main" id="{E7F95C1E-096A-6D30-8692-AFC190778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1" b="8391"/>
          <a:stretch/>
        </p:blipFill>
        <p:spPr>
          <a:xfrm>
            <a:off x="9838011" y="4831492"/>
            <a:ext cx="2353989" cy="2014943"/>
          </a:xfrm>
          <a:prstGeom prst="rect">
            <a:avLst/>
          </a:prstGeom>
        </p:spPr>
      </p:pic>
      <p:pic>
        <p:nvPicPr>
          <p:cNvPr id="23" name="Рисунок 22" descr="Зображення, що містить одежа, особа, у приміщенні, стіл&#10;&#10;Автоматично згенерований опис">
            <a:extLst>
              <a:ext uri="{FF2B5EF4-FFF2-40B4-BE49-F238E27FC236}">
                <a16:creationId xmlns:a16="http://schemas.microsoft.com/office/drawing/2014/main" id="{8BB28E62-F07B-8D04-39C9-F4C792BB2B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16088" r="8934" b="15220"/>
          <a:stretch/>
        </p:blipFill>
        <p:spPr>
          <a:xfrm>
            <a:off x="9834401" y="3371894"/>
            <a:ext cx="2357599" cy="14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129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10913</TotalTime>
  <Words>1454</Words>
  <Application>Microsoft Office PowerPoint</Application>
  <PresentationFormat>Широкий екран</PresentationFormat>
  <Paragraphs>179</Paragraphs>
  <Slides>12</Slides>
  <Notes>12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Noto Sans Symbols</vt:lpstr>
      <vt:lpstr>ProbaPro</vt:lpstr>
      <vt:lpstr>Red Ring</vt:lpstr>
      <vt:lpstr>Red Ring Bold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</dc:creator>
  <cp:lastModifiedBy>Інвестиційний відділ Покровської ТГ</cp:lastModifiedBy>
  <cp:revision>218</cp:revision>
  <dcterms:created xsi:type="dcterms:W3CDTF">2016-10-18T19:49:53Z</dcterms:created>
  <dcterms:modified xsi:type="dcterms:W3CDTF">2024-10-08T13:34:04Z</dcterms:modified>
</cp:coreProperties>
</file>